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4" r:id="rId5"/>
    <p:sldId id="272" r:id="rId6"/>
    <p:sldId id="274" r:id="rId7"/>
    <p:sldId id="275" r:id="rId8"/>
    <p:sldId id="268" r:id="rId9"/>
    <p:sldId id="261" r:id="rId10"/>
    <p:sldId id="265" r:id="rId11"/>
    <p:sldId id="267" r:id="rId12"/>
    <p:sldId id="270" r:id="rId13"/>
    <p:sldId id="273" r:id="rId14"/>
    <p:sldId id="276" r:id="rId15"/>
    <p:sldId id="277" r:id="rId16"/>
    <p:sldId id="278" r:id="rId17"/>
    <p:sldId id="269" r:id="rId18"/>
    <p:sldId id="262" r:id="rId19"/>
    <p:sldId id="271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2018.09.27.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2018.09.27.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2018.09.27.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2018.09.27.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2018.09.27.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2018.09.27.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2018.09.27.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2018.09.27.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2018.09.27.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2018.09.27.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0AEF-CCAA-4786-94A7-686907EA8B9F}" type="datetimeFigureOut">
              <a:rPr lang="hu-HU" smtClean="0"/>
              <a:t>2018.09.27.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200AEF-CCAA-4786-94A7-686907EA8B9F}" type="datetimeFigureOut">
              <a:rPr lang="hu-HU" smtClean="0"/>
              <a:t>2018.09.27.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490F4A-07E1-494B-B055-14D7F01A97D6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ofi.hu/tortenelem-mintafeladatsoro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Történelem érettségi 2017-től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238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2920" y="980728"/>
            <a:ext cx="8229600" cy="578328"/>
          </a:xfrm>
        </p:spPr>
        <p:txBody>
          <a:bodyPr>
            <a:noAutofit/>
          </a:bodyPr>
          <a:lstStyle/>
          <a:p>
            <a:r>
              <a:rPr lang="hu-HU" sz="3600" dirty="0" smtClean="0"/>
              <a:t>Az írásbeli és szóbeli vizsgák közös jellemzői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49160"/>
          </a:xfrm>
        </p:spPr>
        <p:txBody>
          <a:bodyPr/>
          <a:lstStyle/>
          <a:p>
            <a:r>
              <a:rPr lang="hu-HU" dirty="0" smtClean="0"/>
              <a:t>A feladatok </a:t>
            </a:r>
            <a:r>
              <a:rPr lang="hu-HU" dirty="0" smtClean="0"/>
              <a:t>50 %-a  az 1848 utáni időszakra kell hogy vonatkozzanak</a:t>
            </a:r>
          </a:p>
          <a:p>
            <a:r>
              <a:rPr lang="hu-HU" dirty="0" smtClean="0"/>
              <a:t>A feladatok 60%-nak a magyar történelemhez kell kapcsolódni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1952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8229600" cy="434312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Emeltszintű történelem érettségi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780928"/>
            <a:ext cx="7159991" cy="17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95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23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Emeltszintű történelem írásbeli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5112568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100 pont szerezhető</a:t>
            </a:r>
          </a:p>
          <a:p>
            <a:r>
              <a:rPr lang="hu-HU" dirty="0" smtClean="0"/>
              <a:t>12 tesztjellegű feladat (50 pont)</a:t>
            </a:r>
          </a:p>
          <a:p>
            <a:r>
              <a:rPr lang="hu-HU" dirty="0"/>
              <a:t> </a:t>
            </a:r>
            <a:r>
              <a:rPr lang="hu-HU" dirty="0" smtClean="0"/>
              <a:t>3 szöveges esszé feladat (50 pont)</a:t>
            </a:r>
          </a:p>
          <a:p>
            <a:r>
              <a:rPr lang="hu-HU" dirty="0" smtClean="0"/>
              <a:t>100 perc teszt (nem lehet atlaszt használni), </a:t>
            </a:r>
          </a:p>
          <a:p>
            <a:r>
              <a:rPr lang="hu-HU" dirty="0" smtClean="0"/>
              <a:t>140 perc </a:t>
            </a:r>
            <a:r>
              <a:rPr lang="hu-HU" dirty="0" smtClean="0"/>
              <a:t>esszé írás</a:t>
            </a:r>
            <a:endParaRPr lang="hu-HU" dirty="0" smtClean="0"/>
          </a:p>
          <a:p>
            <a:r>
              <a:rPr lang="hu-HU" dirty="0" smtClean="0"/>
              <a:t>Az egyik </a:t>
            </a:r>
            <a:r>
              <a:rPr lang="hu-HU" dirty="0" smtClean="0"/>
              <a:t>esszé rövid, az egyetemes történelemből </a:t>
            </a:r>
            <a:endParaRPr lang="hu-HU" dirty="0" smtClean="0"/>
          </a:p>
          <a:p>
            <a:pPr lvl="1"/>
            <a:r>
              <a:rPr lang="hu-HU" dirty="0" smtClean="0"/>
              <a:t>(</a:t>
            </a:r>
            <a:r>
              <a:rPr lang="hu-HU" dirty="0" smtClean="0"/>
              <a:t>110-130 szó-14-18 sor)</a:t>
            </a:r>
          </a:p>
          <a:p>
            <a:r>
              <a:rPr lang="hu-HU" dirty="0" smtClean="0"/>
              <a:t>A másik esszé </a:t>
            </a:r>
            <a:r>
              <a:rPr lang="hu-HU" dirty="0" smtClean="0"/>
              <a:t>hosszú, </a:t>
            </a:r>
            <a:r>
              <a:rPr lang="hu-HU" dirty="0" smtClean="0"/>
              <a:t>a magyar történelemből </a:t>
            </a:r>
            <a:endParaRPr lang="hu-HU" dirty="0" smtClean="0"/>
          </a:p>
          <a:p>
            <a:pPr lvl="1"/>
            <a:r>
              <a:rPr lang="hu-HU" dirty="0" smtClean="0"/>
              <a:t>(</a:t>
            </a:r>
            <a:r>
              <a:rPr lang="hu-HU" dirty="0" smtClean="0"/>
              <a:t>240-290 szó-30-36 sor)</a:t>
            </a:r>
          </a:p>
          <a:p>
            <a:r>
              <a:rPr lang="hu-HU" dirty="0" smtClean="0"/>
              <a:t>A harmadik esszé komplex feladat (több korszakot fog át)</a:t>
            </a:r>
          </a:p>
          <a:p>
            <a:r>
              <a:rPr lang="hu-HU" dirty="0" smtClean="0"/>
              <a:t>Mindhárom esszét lehetőség közül lehet választani (egyik 1848 előtti, másik az utáni téma, a komplex feladatnál  korszakokon átívelő vagy összehasonlító feladat)</a:t>
            </a:r>
          </a:p>
          <a:p>
            <a:r>
              <a:rPr lang="hu-HU" dirty="0" smtClean="0"/>
              <a:t>Az egyik </a:t>
            </a:r>
            <a:r>
              <a:rPr lang="hu-HU" dirty="0" smtClean="0"/>
              <a:t>esszének az </a:t>
            </a:r>
            <a:r>
              <a:rPr lang="hu-HU" dirty="0" smtClean="0"/>
              <a:t>1848/49 előtti témához, </a:t>
            </a:r>
            <a:r>
              <a:rPr lang="hu-HU" dirty="0" smtClean="0"/>
              <a:t>a másiknak az </a:t>
            </a:r>
            <a:r>
              <a:rPr lang="hu-HU" dirty="0" smtClean="0"/>
              <a:t>1848/49 utáni időszakhoz kell kapcsolódni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53939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0742" y="764704"/>
            <a:ext cx="8229600" cy="93836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Emelt írásbeli feladatsor pontozása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Teszt feladatok: 50 pont</a:t>
            </a:r>
          </a:p>
          <a:p>
            <a:r>
              <a:rPr lang="hu-HU" dirty="0" smtClean="0"/>
              <a:t>Rövid esszé: 10 pont</a:t>
            </a:r>
          </a:p>
          <a:p>
            <a:r>
              <a:rPr lang="hu-HU" dirty="0" smtClean="0"/>
              <a:t>Hosszú esszé: 18 pont</a:t>
            </a:r>
          </a:p>
          <a:p>
            <a:r>
              <a:rPr lang="hu-HU" dirty="0" smtClean="0"/>
              <a:t>Komplex esszé: 22 pont</a:t>
            </a:r>
          </a:p>
          <a:p>
            <a:r>
              <a:rPr lang="hu-HU" b="1" dirty="0" smtClean="0"/>
              <a:t>Összesen: 100 pont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900625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1556690"/>
            <a:ext cx="3312368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dirty="0" smtClean="0"/>
              <a:t>A rövid </a:t>
            </a:r>
            <a:r>
              <a:rPr lang="hu-HU" sz="3600" dirty="0" smtClean="0"/>
              <a:t>esszé pontozása emelt szinten</a:t>
            </a:r>
            <a:endParaRPr lang="hu-HU" sz="3600" dirty="0"/>
          </a:p>
        </p:txBody>
      </p:sp>
      <p:pic>
        <p:nvPicPr>
          <p:cNvPr id="5" name="Kép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508112"/>
            <a:ext cx="5200650" cy="4486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9100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1556690"/>
            <a:ext cx="3312368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dirty="0" smtClean="0"/>
              <a:t>A hosszú </a:t>
            </a:r>
            <a:r>
              <a:rPr lang="hu-HU" sz="3600" dirty="0" smtClean="0"/>
              <a:t>esszé pontozása emelt szinten</a:t>
            </a:r>
            <a:endParaRPr lang="hu-HU" sz="3600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764704"/>
            <a:ext cx="4226035" cy="59730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9159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75856" y="1052736"/>
            <a:ext cx="2592288" cy="4389120"/>
          </a:xfrm>
        </p:spPr>
        <p:txBody>
          <a:bodyPr/>
          <a:lstStyle/>
          <a:p>
            <a:r>
              <a:rPr lang="hu-HU" sz="3600" dirty="0" smtClean="0"/>
              <a:t>A </a:t>
            </a:r>
            <a:r>
              <a:rPr lang="hu-HU" sz="3600" dirty="0"/>
              <a:t>k</a:t>
            </a:r>
            <a:r>
              <a:rPr lang="hu-HU" sz="3600" dirty="0" smtClean="0"/>
              <a:t>omplex </a:t>
            </a:r>
            <a:r>
              <a:rPr lang="hu-HU" sz="3600" dirty="0" smtClean="0"/>
              <a:t>esszék pontozása</a:t>
            </a:r>
            <a:endParaRPr lang="hu-HU" sz="36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160" y="793668"/>
            <a:ext cx="2377606" cy="59477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793668"/>
            <a:ext cx="2319405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965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Emeltszintű történelem szóbeli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3646" y="1487048"/>
            <a:ext cx="8229600" cy="4389120"/>
          </a:xfrm>
        </p:spPr>
        <p:txBody>
          <a:bodyPr/>
          <a:lstStyle/>
          <a:p>
            <a:r>
              <a:rPr lang="hu-HU" dirty="0" smtClean="0"/>
              <a:t>Központi tételsor (20-22 tétel)</a:t>
            </a:r>
          </a:p>
          <a:p>
            <a:r>
              <a:rPr lang="hu-HU" dirty="0" smtClean="0"/>
              <a:t>A pontos </a:t>
            </a:r>
            <a:r>
              <a:rPr lang="hu-HU" dirty="0" smtClean="0"/>
              <a:t>tételcímeket nem ismerhetik meg a diákok </a:t>
            </a:r>
          </a:p>
          <a:p>
            <a:r>
              <a:rPr lang="hu-HU" dirty="0" smtClean="0"/>
              <a:t>Történelem atlasz használható</a:t>
            </a:r>
          </a:p>
          <a:p>
            <a:r>
              <a:rPr lang="hu-HU" dirty="0" smtClean="0"/>
              <a:t>Felelet </a:t>
            </a:r>
            <a:r>
              <a:rPr lang="hu-HU" dirty="0" err="1" smtClean="0"/>
              <a:t>max</a:t>
            </a:r>
            <a:r>
              <a:rPr lang="hu-HU" dirty="0" smtClean="0"/>
              <a:t>. 20perc</a:t>
            </a:r>
          </a:p>
          <a:p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683568" y="3573016"/>
          <a:ext cx="705678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/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Pontozási szempontok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Szerezhető pontok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 feladat megértése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 4 pont</a:t>
                      </a:r>
                      <a:endParaRPr lang="hu-H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Tájékozódás térben és időben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6 pont</a:t>
                      </a:r>
                      <a:endParaRPr lang="hu-H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Kommunikáció, szaknyelv alkalmazása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 pont</a:t>
                      </a:r>
                      <a:endParaRPr lang="hu-H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Ismeretszerzés, források használata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12 pont</a:t>
                      </a:r>
                      <a:endParaRPr lang="hu-H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Eseményeket alakító tényezők</a:t>
                      </a:r>
                      <a:r>
                        <a:rPr lang="hu-HU" baseline="0" dirty="0" smtClean="0"/>
                        <a:t> feltárása kritikai és problémaközpontú gondolkodás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18 pont</a:t>
                      </a:r>
                      <a:endParaRPr lang="hu-H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Összesen: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50 pont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583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66936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Az emeltszintű érettségi-osztályzatok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7068585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512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Minta feladatsorok elérhetősége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http://</a:t>
            </a:r>
            <a:r>
              <a:rPr lang="hu-HU" dirty="0" smtClean="0">
                <a:hlinkClick r:id="rId2"/>
              </a:rPr>
              <a:t>ofi.hu/tortenelem-mintafeladatsorok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1567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Történelem érettségi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Kötelező érettségi  tantárgy</a:t>
            </a:r>
          </a:p>
          <a:p>
            <a:r>
              <a:rPr lang="hu-HU" dirty="0" smtClean="0"/>
              <a:t>Két szinten lehet érettségizni(emelt, közép)</a:t>
            </a:r>
          </a:p>
          <a:p>
            <a:r>
              <a:rPr lang="hu-HU" dirty="0" smtClean="0"/>
              <a:t>Írásbeli és szóbeli részekből áll.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Az írásbeli részen 100 pont, szóbelin 50 pont szerezhető</a:t>
            </a:r>
          </a:p>
          <a:p>
            <a:r>
              <a:rPr lang="hu-HU" dirty="0" smtClean="0"/>
              <a:t>Az írásbeli  feladatsor mindkét szintén központilag van összeállítva</a:t>
            </a:r>
          </a:p>
          <a:p>
            <a:r>
              <a:rPr lang="hu-HU" dirty="0" smtClean="0"/>
              <a:t>A szóbeli tételsor emelt szinten központilag van összeállítva, középszinten a </a:t>
            </a:r>
            <a:r>
              <a:rPr lang="hu-HU" dirty="0" smtClean="0"/>
              <a:t>szaktanár </a:t>
            </a:r>
            <a:r>
              <a:rPr lang="hu-HU" dirty="0" smtClean="0"/>
              <a:t>állítja össze.</a:t>
            </a:r>
          </a:p>
          <a:p>
            <a:endParaRPr lang="hu-HU" dirty="0" smtClean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51247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középszintű történelem érettségi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80928"/>
            <a:ext cx="8221639" cy="1914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7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23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Középszintű történelem írásbeli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100 pont szerezhető</a:t>
            </a:r>
          </a:p>
          <a:p>
            <a:r>
              <a:rPr lang="hu-HU" dirty="0" smtClean="0"/>
              <a:t>12 tesztjellegű feladat(köztük egy komplex tesztfeladat) (50 pont)</a:t>
            </a:r>
          </a:p>
          <a:p>
            <a:r>
              <a:rPr lang="hu-HU" dirty="0"/>
              <a:t> </a:t>
            </a:r>
            <a:r>
              <a:rPr lang="hu-HU" dirty="0" smtClean="0"/>
              <a:t>2 szöveges esszé feladat (50 pont)</a:t>
            </a:r>
          </a:p>
          <a:p>
            <a:r>
              <a:rPr lang="hu-HU" dirty="0" smtClean="0"/>
              <a:t>Egyik esszé rövid, az egyetemes történelemből (100-130 szó-12-16 sor)</a:t>
            </a:r>
          </a:p>
          <a:p>
            <a:r>
              <a:rPr lang="hu-HU" dirty="0" smtClean="0"/>
              <a:t>A másik </a:t>
            </a:r>
            <a:r>
              <a:rPr lang="hu-HU" dirty="0" smtClean="0"/>
              <a:t>esszé </a:t>
            </a:r>
            <a:r>
              <a:rPr lang="hu-HU" dirty="0" smtClean="0"/>
              <a:t>hosszú, </a:t>
            </a:r>
            <a:r>
              <a:rPr lang="hu-HU" dirty="0" smtClean="0"/>
              <a:t>a magyar történelemből (210-260 szó-26-32 sor)</a:t>
            </a:r>
          </a:p>
          <a:p>
            <a:r>
              <a:rPr lang="hu-HU" dirty="0" smtClean="0"/>
              <a:t>Mindkettőt két lehetőség közül lehet választani (egyik 1848 előtti, másik az utáni téma)</a:t>
            </a:r>
          </a:p>
          <a:p>
            <a:r>
              <a:rPr lang="hu-HU" dirty="0" smtClean="0"/>
              <a:t>Az egyik esszének </a:t>
            </a:r>
            <a:r>
              <a:rPr lang="hu-HU" dirty="0" smtClean="0"/>
              <a:t>az 1848/49 </a:t>
            </a:r>
            <a:r>
              <a:rPr lang="hu-HU" dirty="0" smtClean="0"/>
              <a:t>előtti témához, </a:t>
            </a:r>
            <a:r>
              <a:rPr lang="hu-HU" dirty="0" smtClean="0"/>
              <a:t>a másiknak  a 1848/49 </a:t>
            </a:r>
            <a:r>
              <a:rPr lang="hu-HU" dirty="0" smtClean="0"/>
              <a:t>utáni időszakhoz kell kapcsolódni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4299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0742" y="764704"/>
            <a:ext cx="8575754" cy="938368"/>
          </a:xfrm>
        </p:spPr>
        <p:txBody>
          <a:bodyPr>
            <a:normAutofit/>
          </a:bodyPr>
          <a:lstStyle/>
          <a:p>
            <a:pPr algn="ctr"/>
            <a:r>
              <a:rPr lang="hu-HU" sz="3600" dirty="0" smtClean="0"/>
              <a:t>Középszintű  írásbeli feladatsor </a:t>
            </a:r>
            <a:r>
              <a:rPr lang="hu-HU" sz="3600" dirty="0"/>
              <a:t>pontozása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Teszt feladatok: 50 pont</a:t>
            </a:r>
          </a:p>
          <a:p>
            <a:r>
              <a:rPr lang="hu-HU" dirty="0" smtClean="0"/>
              <a:t>Rövid esszé: 17 pont</a:t>
            </a:r>
          </a:p>
          <a:p>
            <a:r>
              <a:rPr lang="hu-HU" dirty="0" smtClean="0"/>
              <a:t>Hosszú esszé: 33 pont</a:t>
            </a:r>
          </a:p>
          <a:p>
            <a:r>
              <a:rPr lang="hu-HU" b="1" dirty="0" smtClean="0"/>
              <a:t>Összesen: 100 pont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437446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681676"/>
            <a:ext cx="8229600" cy="650336"/>
          </a:xfrm>
        </p:spPr>
        <p:txBody>
          <a:bodyPr>
            <a:normAutofit/>
          </a:bodyPr>
          <a:lstStyle/>
          <a:p>
            <a:pPr algn="ctr"/>
            <a:r>
              <a:rPr lang="hu-HU" sz="3600" dirty="0" smtClean="0"/>
              <a:t>Rövid esszé pontozása-középszinten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6"/>
            <a:ext cx="5762625" cy="3390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0192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650336"/>
          </a:xfrm>
        </p:spPr>
        <p:txBody>
          <a:bodyPr>
            <a:normAutofit/>
          </a:bodyPr>
          <a:lstStyle/>
          <a:p>
            <a:pPr algn="ctr"/>
            <a:r>
              <a:rPr lang="hu-HU" sz="3600" dirty="0" smtClean="0"/>
              <a:t>Hosszú esszé pontozása középszinten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35480"/>
            <a:ext cx="4937918" cy="43788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2165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Középszintű történelem szóbeli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3646" y="1487048"/>
            <a:ext cx="8229600" cy="4389120"/>
          </a:xfrm>
        </p:spPr>
        <p:txBody>
          <a:bodyPr/>
          <a:lstStyle/>
          <a:p>
            <a:r>
              <a:rPr lang="hu-HU" dirty="0" smtClean="0"/>
              <a:t>20-22 tétel, a szaktanár állítja össze</a:t>
            </a:r>
          </a:p>
          <a:p>
            <a:r>
              <a:rPr lang="hu-HU" dirty="0" smtClean="0"/>
              <a:t>A pontos </a:t>
            </a:r>
            <a:r>
              <a:rPr lang="hu-HU" dirty="0" smtClean="0"/>
              <a:t>tételcímeket nem ismerhetik meg a diákok </a:t>
            </a:r>
          </a:p>
          <a:p>
            <a:r>
              <a:rPr lang="hu-HU" dirty="0" smtClean="0"/>
              <a:t>Történelem atlasz használható</a:t>
            </a:r>
          </a:p>
          <a:p>
            <a:r>
              <a:rPr lang="hu-HU" dirty="0" smtClean="0"/>
              <a:t>Felelet </a:t>
            </a:r>
            <a:r>
              <a:rPr lang="hu-HU" dirty="0" err="1" smtClean="0"/>
              <a:t>max</a:t>
            </a:r>
            <a:r>
              <a:rPr lang="hu-HU" dirty="0" smtClean="0"/>
              <a:t>. 15 perc</a:t>
            </a:r>
          </a:p>
          <a:p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636035"/>
              </p:ext>
            </p:extLst>
          </p:nvPr>
        </p:nvGraphicFramePr>
        <p:xfrm>
          <a:off x="683568" y="3573016"/>
          <a:ext cx="705678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/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Pontozási szempontok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Szerezhető pontok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 feladat megértése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 4 pont</a:t>
                      </a:r>
                      <a:endParaRPr lang="hu-H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Tájékozódás térben és időben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6 pont</a:t>
                      </a:r>
                      <a:endParaRPr lang="hu-H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Kommunikáció, szaknyelv alkalmazása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 pont</a:t>
                      </a:r>
                      <a:endParaRPr lang="hu-H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Ismeretszerzés, források használata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12 pont</a:t>
                      </a:r>
                      <a:endParaRPr lang="hu-H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Eseményeket alakító tényezők</a:t>
                      </a:r>
                      <a:r>
                        <a:rPr lang="hu-HU" baseline="0" dirty="0" smtClean="0"/>
                        <a:t> feltárása kritikai és problémaközpontú gondolkodás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18 pont</a:t>
                      </a:r>
                      <a:endParaRPr lang="hu-H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Összesen: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50 pont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098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66936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A középszintű érettségi-osztályzatok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86" y="1844824"/>
            <a:ext cx="7294317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8936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Aspektu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506</Words>
  <Application>Microsoft Office PowerPoint</Application>
  <PresentationFormat>Diavetítés a képernyőre (4:3 oldalarány)</PresentationFormat>
  <Paragraphs>92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3" baseType="lpstr">
      <vt:lpstr>Calibri</vt:lpstr>
      <vt:lpstr>Constantia</vt:lpstr>
      <vt:lpstr>Wingdings 2</vt:lpstr>
      <vt:lpstr>Áramlás</vt:lpstr>
      <vt:lpstr>Történelem érettségi 2017-től</vt:lpstr>
      <vt:lpstr>Történelem érettségi</vt:lpstr>
      <vt:lpstr>A középszintű történelem érettségi</vt:lpstr>
      <vt:lpstr>Középszintű történelem írásbeli </vt:lpstr>
      <vt:lpstr>Középszintű  írásbeli feladatsor pontozása</vt:lpstr>
      <vt:lpstr>Rövid esszé pontozása-középszinten</vt:lpstr>
      <vt:lpstr>Hosszú esszé pontozása középszinten</vt:lpstr>
      <vt:lpstr>Középszintű történelem szóbeli</vt:lpstr>
      <vt:lpstr>A középszintű érettségi-osztályzatok</vt:lpstr>
      <vt:lpstr>Az írásbeli és szóbeli vizsgák közös jellemzői</vt:lpstr>
      <vt:lpstr>Emeltszintű történelem érettségi</vt:lpstr>
      <vt:lpstr>Emeltszintű történelem írásbeli </vt:lpstr>
      <vt:lpstr>Emelt írásbeli feladatsor pontozása</vt:lpstr>
      <vt:lpstr>PowerPoint bemutató</vt:lpstr>
      <vt:lpstr>PowerPoint bemutató</vt:lpstr>
      <vt:lpstr>PowerPoint bemutató</vt:lpstr>
      <vt:lpstr>Emeltszintű történelem szóbeli</vt:lpstr>
      <vt:lpstr>Az emeltszintű érettségi-osztályzatok</vt:lpstr>
      <vt:lpstr>Minta feladatsorok elérhetősége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Misi</dc:creator>
  <cp:lastModifiedBy>Misi</cp:lastModifiedBy>
  <cp:revision>21</cp:revision>
  <dcterms:created xsi:type="dcterms:W3CDTF">2015-09-06T11:22:32Z</dcterms:created>
  <dcterms:modified xsi:type="dcterms:W3CDTF">2018-09-27T14:08:31Z</dcterms:modified>
</cp:coreProperties>
</file>