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69" r:id="rId8"/>
    <p:sldId id="263" r:id="rId9"/>
    <p:sldId id="258" r:id="rId10"/>
    <p:sldId id="268" r:id="rId11"/>
    <p:sldId id="264" r:id="rId12"/>
    <p:sldId id="265" r:id="rId13"/>
    <p:sldId id="267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EB1EE2-1248-4C87-8611-133DAE809C05}" type="datetimeFigureOut">
              <a:rPr lang="hu-HU" smtClean="0"/>
              <a:t>2016.05.16.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E2B469-1825-47D4-A050-8BCAC83BAD9E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Logikai műveletek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6087" y="341350"/>
            <a:ext cx="8229600" cy="1143000"/>
          </a:xfrm>
        </p:spPr>
        <p:txBody>
          <a:bodyPr/>
          <a:lstStyle/>
          <a:p>
            <a:r>
              <a:rPr lang="hu-HU" dirty="0" smtClean="0"/>
              <a:t>AND (ÉS) művelet-halmazoknál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2908" y="1847088"/>
            <a:ext cx="8229600" cy="4389120"/>
          </a:xfrm>
        </p:spPr>
        <p:txBody>
          <a:bodyPr/>
          <a:lstStyle/>
          <a:p>
            <a:r>
              <a:rPr lang="hu-HU" dirty="0" smtClean="0"/>
              <a:t>A halmazműveleteknél az ÉS kapcsolatnak a </a:t>
            </a:r>
            <a:r>
              <a:rPr lang="hu-HU" b="1" dirty="0" smtClean="0">
                <a:solidFill>
                  <a:srgbClr val="0070C0"/>
                </a:solidFill>
              </a:rPr>
              <a:t>metszet</a:t>
            </a:r>
            <a:r>
              <a:rPr lang="hu-HU" dirty="0" smtClean="0"/>
              <a:t> felel meg</a:t>
            </a:r>
            <a:endParaRPr lang="hu-HU" dirty="0"/>
          </a:p>
        </p:txBody>
      </p:sp>
      <p:pic>
        <p:nvPicPr>
          <p:cNvPr id="2050" name="Picture 2" descr="http://trafo01.uw.hu/10F1_prelm/23_halmaz_metsz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58519"/>
            <a:ext cx="5760640" cy="384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840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6360"/>
          </a:xfrm>
        </p:spPr>
        <p:txBody>
          <a:bodyPr/>
          <a:lstStyle/>
          <a:p>
            <a:pPr algn="ctr"/>
            <a:r>
              <a:rPr lang="hu-HU" dirty="0" smtClean="0"/>
              <a:t> OR (</a:t>
            </a:r>
            <a:r>
              <a:rPr lang="hu-HU" dirty="0" err="1" smtClean="0"/>
              <a:t>Diszjukció-VAGY</a:t>
            </a:r>
            <a:r>
              <a:rPr lang="hu-HU" dirty="0" smtClean="0"/>
              <a:t>) művelet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Pl. A = „</a:t>
            </a:r>
            <a:r>
              <a:rPr lang="hu-HU" dirty="0" err="1"/>
              <a:t>A</a:t>
            </a:r>
            <a:r>
              <a:rPr lang="hu-HU" dirty="0"/>
              <a:t> fal piros”</a:t>
            </a:r>
          </a:p>
          <a:p>
            <a:r>
              <a:rPr lang="hu-HU" dirty="0"/>
              <a:t>B=„ Az ajtó fehér”</a:t>
            </a:r>
          </a:p>
          <a:p>
            <a:r>
              <a:rPr lang="hu-HU" b="1" i="1" dirty="0">
                <a:solidFill>
                  <a:srgbClr val="0070C0"/>
                </a:solidFill>
              </a:rPr>
              <a:t>A </a:t>
            </a:r>
            <a:r>
              <a:rPr lang="hu-HU" b="1" i="1" dirty="0" smtClean="0">
                <a:solidFill>
                  <a:srgbClr val="0070C0"/>
                </a:solidFill>
              </a:rPr>
              <a:t>OR B</a:t>
            </a:r>
            <a:r>
              <a:rPr lang="hu-HU" dirty="0"/>
              <a:t>= akkor igaz, ha </a:t>
            </a:r>
            <a:r>
              <a:rPr lang="hu-HU" dirty="0" smtClean="0"/>
              <a:t>az egyik állítás igaz</a:t>
            </a:r>
          </a:p>
          <a:p>
            <a:r>
              <a:rPr lang="hu-HU" b="1" u="sng" dirty="0" smtClean="0"/>
              <a:t>Tulajdonságai</a:t>
            </a:r>
            <a:r>
              <a:rPr lang="hu-HU" b="1" u="sng" dirty="0"/>
              <a:t>:</a:t>
            </a:r>
          </a:p>
          <a:p>
            <a:pPr lvl="1"/>
            <a:r>
              <a:rPr lang="hu-HU" dirty="0">
                <a:solidFill>
                  <a:srgbClr val="FF0000"/>
                </a:solidFill>
              </a:rPr>
              <a:t>Kommutatív-</a:t>
            </a:r>
            <a:r>
              <a:rPr lang="hu-HU" dirty="0"/>
              <a:t> az elemek felcserélhetőségét jelenti</a:t>
            </a:r>
          </a:p>
          <a:p>
            <a:pPr lvl="1"/>
            <a:r>
              <a:rPr lang="hu-HU" dirty="0"/>
              <a:t>Pl. </a:t>
            </a:r>
            <a:r>
              <a:rPr lang="hu-HU" b="1" i="1" dirty="0">
                <a:solidFill>
                  <a:srgbClr val="0070C0"/>
                </a:solidFill>
              </a:rPr>
              <a:t>A </a:t>
            </a:r>
            <a:r>
              <a:rPr lang="hu-HU" b="1" i="1" dirty="0" smtClean="0">
                <a:solidFill>
                  <a:srgbClr val="0070C0"/>
                </a:solidFill>
              </a:rPr>
              <a:t>OR </a:t>
            </a:r>
            <a:r>
              <a:rPr lang="hu-HU" b="1" i="1" dirty="0">
                <a:solidFill>
                  <a:srgbClr val="0070C0"/>
                </a:solidFill>
              </a:rPr>
              <a:t>B = </a:t>
            </a:r>
            <a:r>
              <a:rPr lang="hu-HU" b="1" i="1" dirty="0" err="1">
                <a:solidFill>
                  <a:srgbClr val="0070C0"/>
                </a:solidFill>
              </a:rPr>
              <a:t>B</a:t>
            </a:r>
            <a:r>
              <a:rPr lang="hu-HU" b="1" i="1" dirty="0">
                <a:solidFill>
                  <a:srgbClr val="0070C0"/>
                </a:solidFill>
              </a:rPr>
              <a:t> </a:t>
            </a:r>
            <a:r>
              <a:rPr lang="hu-HU" b="1" i="1" dirty="0" smtClean="0">
                <a:solidFill>
                  <a:srgbClr val="0070C0"/>
                </a:solidFill>
              </a:rPr>
              <a:t>OR </a:t>
            </a:r>
            <a:r>
              <a:rPr lang="hu-HU" b="1" i="1" dirty="0">
                <a:solidFill>
                  <a:srgbClr val="0070C0"/>
                </a:solidFill>
              </a:rPr>
              <a:t>A</a:t>
            </a:r>
          </a:p>
          <a:p>
            <a:pPr lvl="1"/>
            <a:r>
              <a:rPr lang="hu-HU" dirty="0" err="1">
                <a:solidFill>
                  <a:srgbClr val="FF0000"/>
                </a:solidFill>
              </a:rPr>
              <a:t>Asszociativ</a:t>
            </a:r>
            <a:r>
              <a:rPr lang="hu-HU" dirty="0" err="1"/>
              <a:t>-</a:t>
            </a:r>
            <a:r>
              <a:rPr lang="hu-HU" dirty="0"/>
              <a:t> összetett kifejezés bárhogy párokra bontható</a:t>
            </a:r>
          </a:p>
          <a:p>
            <a:pPr lvl="1"/>
            <a:r>
              <a:rPr lang="hu-HU" dirty="0"/>
              <a:t>Pl. </a:t>
            </a:r>
            <a:r>
              <a:rPr lang="hu-HU" b="1" i="1" dirty="0">
                <a:solidFill>
                  <a:srgbClr val="0070C0"/>
                </a:solidFill>
              </a:rPr>
              <a:t>A </a:t>
            </a:r>
            <a:r>
              <a:rPr lang="hu-HU" b="1" i="1" dirty="0" smtClean="0">
                <a:solidFill>
                  <a:srgbClr val="0070C0"/>
                </a:solidFill>
              </a:rPr>
              <a:t>OR </a:t>
            </a:r>
            <a:r>
              <a:rPr lang="hu-HU" b="1" i="1" dirty="0">
                <a:solidFill>
                  <a:srgbClr val="0070C0"/>
                </a:solidFill>
              </a:rPr>
              <a:t>( B </a:t>
            </a:r>
            <a:r>
              <a:rPr lang="hu-HU" b="1" i="1" dirty="0" smtClean="0">
                <a:solidFill>
                  <a:srgbClr val="0070C0"/>
                </a:solidFill>
              </a:rPr>
              <a:t>OR </a:t>
            </a:r>
            <a:r>
              <a:rPr lang="hu-HU" b="1" i="1" dirty="0">
                <a:solidFill>
                  <a:srgbClr val="0070C0"/>
                </a:solidFill>
              </a:rPr>
              <a:t>C)=B and (A </a:t>
            </a:r>
            <a:r>
              <a:rPr lang="hu-HU" b="1" i="1" dirty="0" smtClean="0">
                <a:solidFill>
                  <a:srgbClr val="0070C0"/>
                </a:solidFill>
              </a:rPr>
              <a:t>OR </a:t>
            </a:r>
            <a:r>
              <a:rPr lang="hu-HU" b="1" i="1" dirty="0">
                <a:solidFill>
                  <a:srgbClr val="0070C0"/>
                </a:solidFill>
              </a:rPr>
              <a:t>C)</a:t>
            </a:r>
          </a:p>
          <a:p>
            <a:pPr lvl="1"/>
            <a:r>
              <a:rPr lang="hu-HU" dirty="0" err="1">
                <a:solidFill>
                  <a:srgbClr val="FF0000"/>
                </a:solidFill>
              </a:rPr>
              <a:t>Idempotencia</a:t>
            </a:r>
            <a:r>
              <a:rPr lang="hu-HU" dirty="0" err="1"/>
              <a:t>-</a:t>
            </a:r>
            <a:r>
              <a:rPr lang="hu-HU" dirty="0"/>
              <a:t> ugyanarra az állításra alkalmazva   az eredeti állítás értékét kapjuk </a:t>
            </a:r>
            <a:r>
              <a:rPr lang="hu-HU" dirty="0" smtClean="0"/>
              <a:t>.</a:t>
            </a:r>
            <a:endParaRPr lang="hu-HU" dirty="0"/>
          </a:p>
          <a:p>
            <a:pPr lvl="1"/>
            <a:r>
              <a:rPr lang="hu-HU" dirty="0"/>
              <a:t>Pl. </a:t>
            </a:r>
            <a:r>
              <a:rPr lang="hu-HU" b="1" i="1" dirty="0">
                <a:solidFill>
                  <a:srgbClr val="0070C0"/>
                </a:solidFill>
              </a:rPr>
              <a:t>A </a:t>
            </a:r>
            <a:r>
              <a:rPr lang="hu-HU" b="1" i="1" dirty="0" smtClean="0">
                <a:solidFill>
                  <a:srgbClr val="0070C0"/>
                </a:solidFill>
              </a:rPr>
              <a:t>OR </a:t>
            </a:r>
            <a:r>
              <a:rPr lang="hu-HU" b="1" i="1" dirty="0">
                <a:solidFill>
                  <a:srgbClr val="0070C0"/>
                </a:solidFill>
              </a:rPr>
              <a:t>A= </a:t>
            </a:r>
            <a:r>
              <a:rPr lang="hu-HU" b="1" i="1" dirty="0" err="1">
                <a:solidFill>
                  <a:srgbClr val="0070C0"/>
                </a:solidFill>
              </a:rPr>
              <a:t>A</a:t>
            </a:r>
            <a:endParaRPr lang="hu-HU" b="1" i="1" dirty="0">
              <a:solidFill>
                <a:srgbClr val="0070C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50238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101037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OR (</a:t>
            </a:r>
            <a:r>
              <a:rPr lang="hu-HU" dirty="0" err="1" smtClean="0"/>
              <a:t>diszjunkció-VAGY</a:t>
            </a:r>
            <a:r>
              <a:rPr lang="hu-HU" dirty="0" smtClean="0"/>
              <a:t>) művelet igazságtáblája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945986"/>
              </p:ext>
            </p:extLst>
          </p:nvPr>
        </p:nvGraphicFramePr>
        <p:xfrm>
          <a:off x="539552" y="2636911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A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B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A OR B</a:t>
                      </a:r>
                      <a:endParaRPr lang="hu-HU" sz="3200" dirty="0"/>
                    </a:p>
                  </a:txBody>
                  <a:tcPr/>
                </a:tc>
              </a:tr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</a:tr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</a:tr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</a:tr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575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671434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OR (vagy) művelet </a:t>
            </a:r>
            <a:r>
              <a:rPr lang="hu-HU" dirty="0" err="1" smtClean="0"/>
              <a:t>-halmazoknál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556792"/>
            <a:ext cx="8515179" cy="4389120"/>
          </a:xfrm>
        </p:spPr>
        <p:txBody>
          <a:bodyPr/>
          <a:lstStyle/>
          <a:p>
            <a:r>
              <a:rPr lang="hu-HU" dirty="0" smtClean="0"/>
              <a:t>A halmazelméletben a VAGY műveletnek az </a:t>
            </a:r>
            <a:r>
              <a:rPr lang="hu-HU" b="1" dirty="0" smtClean="0">
                <a:solidFill>
                  <a:srgbClr val="0070C0"/>
                </a:solidFill>
              </a:rPr>
              <a:t>unió</a:t>
            </a:r>
            <a:r>
              <a:rPr lang="hu-HU" dirty="0" smtClean="0"/>
              <a:t> felel meg</a:t>
            </a:r>
            <a:endParaRPr lang="hu-HU" dirty="0"/>
          </a:p>
        </p:txBody>
      </p:sp>
      <p:pic>
        <p:nvPicPr>
          <p:cNvPr id="1026" name="Picture 2" descr="http://trafo01.uw.hu/10F1_prelm/23_halmaz_uni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92896"/>
            <a:ext cx="5760640" cy="384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073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08" y="692696"/>
            <a:ext cx="8856984" cy="794352"/>
          </a:xfrm>
        </p:spPr>
        <p:txBody>
          <a:bodyPr>
            <a:normAutofit/>
          </a:bodyPr>
          <a:lstStyle/>
          <a:p>
            <a:pPr algn="ctr"/>
            <a:r>
              <a:rPr lang="hu-HU" sz="3600" dirty="0" smtClean="0"/>
              <a:t>A KIZÁRÓ VAGY (</a:t>
            </a:r>
            <a:r>
              <a:rPr lang="hu-HU" sz="3600" dirty="0" err="1" smtClean="0"/>
              <a:t>Exclusiv</a:t>
            </a:r>
            <a:r>
              <a:rPr lang="hu-HU" sz="3600" dirty="0" smtClean="0"/>
              <a:t> </a:t>
            </a:r>
            <a:r>
              <a:rPr lang="hu-HU" sz="3600" dirty="0" err="1" smtClean="0"/>
              <a:t>or-</a:t>
            </a:r>
            <a:r>
              <a:rPr lang="hu-HU" sz="3600" dirty="0" smtClean="0"/>
              <a:t> XOR) művelet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művelet értéke akkor ad IGAZ eredményt, ha az elemek közül csak az egyik értéke IGAZ</a:t>
            </a:r>
          </a:p>
          <a:p>
            <a:r>
              <a:rPr lang="hu-HU" dirty="0"/>
              <a:t>Pl. A = „</a:t>
            </a:r>
            <a:r>
              <a:rPr lang="hu-HU" dirty="0" err="1"/>
              <a:t>A</a:t>
            </a:r>
            <a:r>
              <a:rPr lang="hu-HU" dirty="0"/>
              <a:t> fal piros”</a:t>
            </a:r>
          </a:p>
          <a:p>
            <a:r>
              <a:rPr lang="hu-HU" dirty="0"/>
              <a:t>B</a:t>
            </a:r>
            <a:r>
              <a:rPr lang="hu-HU" dirty="0" smtClean="0"/>
              <a:t>=„Az </a:t>
            </a:r>
            <a:r>
              <a:rPr lang="hu-HU" dirty="0"/>
              <a:t>ajtó fehér”</a:t>
            </a:r>
          </a:p>
          <a:p>
            <a:r>
              <a:rPr lang="hu-HU" b="1" i="1" dirty="0">
                <a:solidFill>
                  <a:srgbClr val="0070C0"/>
                </a:solidFill>
              </a:rPr>
              <a:t>A </a:t>
            </a:r>
            <a:r>
              <a:rPr lang="hu-HU" b="1" i="1" dirty="0" smtClean="0">
                <a:solidFill>
                  <a:srgbClr val="0070C0"/>
                </a:solidFill>
              </a:rPr>
              <a:t>XOR </a:t>
            </a:r>
            <a:r>
              <a:rPr lang="hu-HU" b="1" i="1" dirty="0">
                <a:solidFill>
                  <a:srgbClr val="0070C0"/>
                </a:solidFill>
              </a:rPr>
              <a:t>B</a:t>
            </a:r>
            <a:r>
              <a:rPr lang="hu-HU" dirty="0"/>
              <a:t>= akkor igaz, ha </a:t>
            </a:r>
            <a:r>
              <a:rPr lang="hu-HU" dirty="0" smtClean="0"/>
              <a:t>csak az egyik </a:t>
            </a:r>
            <a:r>
              <a:rPr lang="hu-HU" dirty="0"/>
              <a:t>állítás </a:t>
            </a:r>
            <a:r>
              <a:rPr lang="hu-HU" dirty="0" smtClean="0"/>
              <a:t>igaz</a:t>
            </a:r>
          </a:p>
          <a:p>
            <a:r>
              <a:rPr lang="hu-HU" b="1" u="sng" dirty="0"/>
              <a:t>Tulajdonságai:</a:t>
            </a:r>
          </a:p>
          <a:p>
            <a:pPr lvl="1"/>
            <a:r>
              <a:rPr lang="hu-HU" dirty="0">
                <a:solidFill>
                  <a:srgbClr val="FF0000"/>
                </a:solidFill>
              </a:rPr>
              <a:t>Kommutatív-</a:t>
            </a:r>
            <a:r>
              <a:rPr lang="hu-HU" dirty="0"/>
              <a:t> az elemek felcserélhetőségét jelenti</a:t>
            </a:r>
          </a:p>
          <a:p>
            <a:pPr lvl="1"/>
            <a:r>
              <a:rPr lang="hu-HU" dirty="0"/>
              <a:t>Pl. </a:t>
            </a:r>
            <a:r>
              <a:rPr lang="hu-HU" b="1" i="1" dirty="0">
                <a:solidFill>
                  <a:srgbClr val="0070C0"/>
                </a:solidFill>
              </a:rPr>
              <a:t>A </a:t>
            </a:r>
            <a:r>
              <a:rPr lang="hu-HU" b="1" i="1" dirty="0" smtClean="0">
                <a:solidFill>
                  <a:srgbClr val="0070C0"/>
                </a:solidFill>
              </a:rPr>
              <a:t>XOR B </a:t>
            </a:r>
            <a:r>
              <a:rPr lang="hu-HU" b="1" i="1" dirty="0">
                <a:solidFill>
                  <a:srgbClr val="0070C0"/>
                </a:solidFill>
              </a:rPr>
              <a:t>= </a:t>
            </a:r>
            <a:r>
              <a:rPr lang="hu-HU" b="1" i="1" dirty="0" err="1">
                <a:solidFill>
                  <a:srgbClr val="0070C0"/>
                </a:solidFill>
              </a:rPr>
              <a:t>B</a:t>
            </a:r>
            <a:r>
              <a:rPr lang="hu-HU" b="1" i="1" dirty="0">
                <a:solidFill>
                  <a:srgbClr val="0070C0"/>
                </a:solidFill>
              </a:rPr>
              <a:t> </a:t>
            </a:r>
            <a:r>
              <a:rPr lang="hu-HU" b="1" i="1" dirty="0" smtClean="0">
                <a:solidFill>
                  <a:srgbClr val="0070C0"/>
                </a:solidFill>
              </a:rPr>
              <a:t>XOR </a:t>
            </a:r>
            <a:r>
              <a:rPr lang="hu-HU" b="1" i="1" dirty="0">
                <a:solidFill>
                  <a:srgbClr val="0070C0"/>
                </a:solidFill>
              </a:rPr>
              <a:t>A</a:t>
            </a:r>
          </a:p>
          <a:p>
            <a:pPr lvl="1"/>
            <a:r>
              <a:rPr lang="hu-HU" dirty="0" err="1" smtClean="0">
                <a:solidFill>
                  <a:srgbClr val="FF0000"/>
                </a:solidFill>
              </a:rPr>
              <a:t>Asszociativ</a:t>
            </a:r>
            <a:r>
              <a:rPr lang="hu-HU" dirty="0" err="1" smtClean="0"/>
              <a:t>-</a:t>
            </a:r>
            <a:r>
              <a:rPr lang="hu-HU" dirty="0" smtClean="0"/>
              <a:t> (csoportosíthatóság) </a:t>
            </a:r>
            <a:r>
              <a:rPr lang="hu-HU" dirty="0"/>
              <a:t>összetett kifejezés bárhogy párokra bontható</a:t>
            </a:r>
          </a:p>
          <a:p>
            <a:pPr lvl="1"/>
            <a:r>
              <a:rPr lang="hu-HU" dirty="0"/>
              <a:t>Pl. </a:t>
            </a:r>
            <a:r>
              <a:rPr lang="hu-HU" b="1" i="1" dirty="0">
                <a:solidFill>
                  <a:srgbClr val="0070C0"/>
                </a:solidFill>
              </a:rPr>
              <a:t>A </a:t>
            </a:r>
            <a:r>
              <a:rPr lang="hu-HU" b="1" i="1" dirty="0" smtClean="0">
                <a:solidFill>
                  <a:srgbClr val="0070C0"/>
                </a:solidFill>
              </a:rPr>
              <a:t>XOR </a:t>
            </a:r>
            <a:r>
              <a:rPr lang="hu-HU" b="1" i="1" dirty="0">
                <a:solidFill>
                  <a:srgbClr val="0070C0"/>
                </a:solidFill>
              </a:rPr>
              <a:t>( B </a:t>
            </a:r>
            <a:r>
              <a:rPr lang="hu-HU" b="1" i="1" dirty="0" smtClean="0">
                <a:solidFill>
                  <a:srgbClr val="0070C0"/>
                </a:solidFill>
              </a:rPr>
              <a:t>XOR </a:t>
            </a:r>
            <a:r>
              <a:rPr lang="hu-HU" b="1" i="1" dirty="0">
                <a:solidFill>
                  <a:srgbClr val="0070C0"/>
                </a:solidFill>
              </a:rPr>
              <a:t>C)=B </a:t>
            </a:r>
            <a:r>
              <a:rPr lang="hu-HU" b="1" i="1" dirty="0" smtClean="0">
                <a:solidFill>
                  <a:srgbClr val="0070C0"/>
                </a:solidFill>
              </a:rPr>
              <a:t>XOR </a:t>
            </a:r>
            <a:r>
              <a:rPr lang="hu-HU" b="1" i="1" dirty="0">
                <a:solidFill>
                  <a:srgbClr val="0070C0"/>
                </a:solidFill>
              </a:rPr>
              <a:t>(A </a:t>
            </a:r>
            <a:r>
              <a:rPr lang="hu-HU" b="1" i="1" dirty="0" smtClean="0">
                <a:solidFill>
                  <a:srgbClr val="0070C0"/>
                </a:solidFill>
              </a:rPr>
              <a:t>XOR </a:t>
            </a:r>
            <a:r>
              <a:rPr lang="hu-HU" b="1" i="1" dirty="0">
                <a:solidFill>
                  <a:srgbClr val="0070C0"/>
                </a:solidFill>
              </a:rPr>
              <a:t>C)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9709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712968" cy="702580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/>
              <a:t>A KIZÁRÓ VAGY (XOR)  művelet halmazoknál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halmazelméletben a XOR műveletnek a két halmaz szimmetrikus különbsége felel meg</a:t>
            </a:r>
            <a:endParaRPr lang="hu-HU" dirty="0"/>
          </a:p>
        </p:txBody>
      </p:sp>
      <p:pic>
        <p:nvPicPr>
          <p:cNvPr id="4098" name="Picture 2" descr="http://trafo01.uw.hu/10F1_prelm/23_halmaz_szimmetrikus_differenc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852936"/>
            <a:ext cx="5472608" cy="3648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523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8158" y="908720"/>
            <a:ext cx="8771892" cy="650336"/>
          </a:xfrm>
        </p:spPr>
        <p:txBody>
          <a:bodyPr>
            <a:noAutofit/>
          </a:bodyPr>
          <a:lstStyle/>
          <a:p>
            <a:r>
              <a:rPr lang="hu-HU" sz="4400" dirty="0" smtClean="0"/>
              <a:t>Összetett műveletek és tulajdonságaik</a:t>
            </a:r>
            <a:endParaRPr lang="hu-HU" sz="4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579296" cy="4551784"/>
          </a:xfrm>
        </p:spPr>
        <p:txBody>
          <a:bodyPr/>
          <a:lstStyle/>
          <a:p>
            <a:r>
              <a:rPr lang="hu-HU" dirty="0" smtClean="0"/>
              <a:t>Elemi műveletekből összetett műveleteket  lehet kialakítani</a:t>
            </a:r>
          </a:p>
          <a:p>
            <a:r>
              <a:rPr lang="hu-HU" dirty="0" smtClean="0"/>
              <a:t>Példa összetett műveletre:  </a:t>
            </a:r>
            <a:r>
              <a:rPr lang="hu-HU" b="1" i="1" dirty="0" smtClean="0">
                <a:solidFill>
                  <a:srgbClr val="0070C0"/>
                </a:solidFill>
              </a:rPr>
              <a:t>A OR ( B AND C)</a:t>
            </a:r>
          </a:p>
          <a:p>
            <a:r>
              <a:rPr lang="hu-HU" dirty="0" smtClean="0"/>
              <a:t>Az összetett műveletekre a következő tulajdonságok igazak:</a:t>
            </a:r>
          </a:p>
          <a:p>
            <a:pPr lvl="1"/>
            <a:r>
              <a:rPr lang="hu-HU" dirty="0" smtClean="0"/>
              <a:t>Abszorpció (elnyelés)</a:t>
            </a:r>
          </a:p>
          <a:p>
            <a:pPr lvl="1"/>
            <a:r>
              <a:rPr lang="hu-HU" dirty="0" smtClean="0"/>
              <a:t>Disztributivitás (szétválaszthatóság)</a:t>
            </a:r>
          </a:p>
          <a:p>
            <a:pPr lvl="1"/>
            <a:r>
              <a:rPr lang="hu-HU" dirty="0" smtClean="0"/>
              <a:t>De Morgan azonosságok</a:t>
            </a:r>
          </a:p>
          <a:p>
            <a:endParaRPr lang="hu-HU" dirty="0" smtClean="0">
              <a:solidFill>
                <a:srgbClr val="FF000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5362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1268" y="1124744"/>
            <a:ext cx="8686800" cy="578328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dirty="0" smtClean="0"/>
              <a:t>Összetett műveletek tulajdonságai- Abszorpció és Disztributivitás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579296" cy="4479776"/>
          </a:xfrm>
        </p:spPr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Abszorpció (elnyelés)- </a:t>
            </a:r>
            <a:r>
              <a:rPr lang="hu-HU" dirty="0"/>
              <a:t>az AND és az OR összetett műveleteknél, ha valamely állítás duplán szerepel, az lesz az összetett művelet értéke</a:t>
            </a:r>
          </a:p>
          <a:p>
            <a:r>
              <a:rPr lang="hu-HU" dirty="0"/>
              <a:t>Pl</a:t>
            </a:r>
            <a:r>
              <a:rPr lang="hu-HU" b="1" i="1" dirty="0"/>
              <a:t>. </a:t>
            </a:r>
            <a:r>
              <a:rPr lang="hu-HU" b="1" i="1" dirty="0">
                <a:solidFill>
                  <a:srgbClr val="0070C0"/>
                </a:solidFill>
              </a:rPr>
              <a:t>A OR (A AND B)=A    valamint  A AND (A OR </a:t>
            </a:r>
            <a:r>
              <a:rPr lang="hu-HU" b="1" i="1" dirty="0" smtClean="0">
                <a:solidFill>
                  <a:srgbClr val="0070C0"/>
                </a:solidFill>
              </a:rPr>
              <a:t>B)=A</a:t>
            </a:r>
          </a:p>
          <a:p>
            <a:r>
              <a:rPr lang="hu-HU" dirty="0">
                <a:solidFill>
                  <a:srgbClr val="FF0000"/>
                </a:solidFill>
              </a:rPr>
              <a:t>Disztributivitás (szétválaszthatóság)- </a:t>
            </a:r>
            <a:r>
              <a:rPr lang="hu-HU" dirty="0"/>
              <a:t>AND és OR műveleteket tartalmazó összetett </a:t>
            </a:r>
            <a:r>
              <a:rPr lang="hu-HU" dirty="0" smtClean="0"/>
              <a:t>műveleteknél igazak következő azonosságok</a:t>
            </a:r>
          </a:p>
          <a:p>
            <a:r>
              <a:rPr lang="hu-HU" b="1" i="1" dirty="0" smtClean="0">
                <a:solidFill>
                  <a:srgbClr val="0070C0"/>
                </a:solidFill>
              </a:rPr>
              <a:t>A OR B ( AND C)=(A OR B) AND (A OR C)</a:t>
            </a:r>
          </a:p>
          <a:p>
            <a:r>
              <a:rPr lang="hu-HU" b="1" i="1" dirty="0" smtClean="0">
                <a:solidFill>
                  <a:srgbClr val="0070C0"/>
                </a:solidFill>
              </a:rPr>
              <a:t>A AND (B OR C)= (A  AND B) OR (B AND C)</a:t>
            </a:r>
          </a:p>
          <a:p>
            <a:endParaRPr lang="hu-HU" dirty="0">
              <a:solidFill>
                <a:srgbClr val="FF0000"/>
              </a:solidFill>
            </a:endParaRPr>
          </a:p>
          <a:p>
            <a:endParaRPr lang="hu-HU" b="1" i="1" dirty="0">
              <a:solidFill>
                <a:srgbClr val="0070C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82989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9001000" cy="1143000"/>
          </a:xfrm>
        </p:spPr>
        <p:txBody>
          <a:bodyPr>
            <a:normAutofit/>
          </a:bodyPr>
          <a:lstStyle/>
          <a:p>
            <a:r>
              <a:rPr lang="hu-HU" sz="2800" dirty="0" smtClean="0"/>
              <a:t>Összetett műveletek tulajdonságai- De Morgan azonosságok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Két kijelentés ÉS kapcsolatának tagadása egyenlő a két kijelentés tagadásának OR kapcsolatával</a:t>
            </a:r>
          </a:p>
          <a:p>
            <a:r>
              <a:rPr lang="hu-HU" b="1" i="1" dirty="0">
                <a:solidFill>
                  <a:srgbClr val="0070C0"/>
                </a:solidFill>
              </a:rPr>
              <a:t> </a:t>
            </a:r>
            <a:r>
              <a:rPr lang="hu-HU" b="1" i="1" dirty="0" smtClean="0">
                <a:solidFill>
                  <a:srgbClr val="0070C0"/>
                </a:solidFill>
              </a:rPr>
              <a:t>NOT (A AND B)= NOT A OR NOT B</a:t>
            </a:r>
          </a:p>
          <a:p>
            <a:r>
              <a:rPr lang="hu-HU" dirty="0" smtClean="0"/>
              <a:t>Két kijelentés VAGY kapcsolatának tagadása egyenlő a két kijelentés tagadásának ÉS kapcsolatával</a:t>
            </a:r>
          </a:p>
          <a:p>
            <a:r>
              <a:rPr lang="hu-HU" b="1" i="1" dirty="0" smtClean="0">
                <a:solidFill>
                  <a:srgbClr val="0070C0"/>
                </a:solidFill>
              </a:rPr>
              <a:t>NOT (A OR B)= NOT A AND NOT B</a:t>
            </a:r>
            <a:endParaRPr lang="hu-HU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168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8356" y="332656"/>
            <a:ext cx="8507288" cy="11430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Kijelentés logikai formulák 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Kielégíthető</a:t>
            </a:r>
            <a:r>
              <a:rPr lang="hu-HU" dirty="0" smtClean="0"/>
              <a:t> egy formula, ha a lehetséges értékeknek van olyan előfordulása, melyre az állítás igaz.</a:t>
            </a:r>
          </a:p>
          <a:p>
            <a:pPr lvl="1"/>
            <a:r>
              <a:rPr lang="hu-HU" dirty="0" smtClean="0"/>
              <a:t>Pl. </a:t>
            </a:r>
            <a:r>
              <a:rPr lang="hu-HU" b="1" i="1" dirty="0" smtClean="0">
                <a:solidFill>
                  <a:srgbClr val="0070C0"/>
                </a:solidFill>
              </a:rPr>
              <a:t>A AND B</a:t>
            </a:r>
          </a:p>
          <a:p>
            <a:r>
              <a:rPr lang="hu-HU" dirty="0" smtClean="0"/>
              <a:t>Egy formula </a:t>
            </a:r>
            <a:r>
              <a:rPr lang="hu-HU" b="1" dirty="0" smtClean="0">
                <a:solidFill>
                  <a:srgbClr val="FF0000"/>
                </a:solidFill>
              </a:rPr>
              <a:t>ellentmondásos (kontradikció), </a:t>
            </a:r>
            <a:r>
              <a:rPr lang="hu-HU" dirty="0" smtClean="0"/>
              <a:t>ha nem lehet megadni olyan értékeket, hogy igaz legyen</a:t>
            </a:r>
          </a:p>
          <a:p>
            <a:pPr lvl="1"/>
            <a:r>
              <a:rPr lang="hu-HU" dirty="0" smtClean="0"/>
              <a:t>Pl. </a:t>
            </a:r>
            <a:r>
              <a:rPr lang="hu-HU" b="1" dirty="0" smtClean="0">
                <a:solidFill>
                  <a:srgbClr val="0070C0"/>
                </a:solidFill>
              </a:rPr>
              <a:t>A AND NOT A</a:t>
            </a:r>
          </a:p>
          <a:p>
            <a:r>
              <a:rPr lang="hu-HU" dirty="0"/>
              <a:t>Egy </a:t>
            </a:r>
            <a:r>
              <a:rPr lang="hu-HU" dirty="0" smtClean="0"/>
              <a:t>formula </a:t>
            </a:r>
            <a:r>
              <a:rPr lang="hu-HU" b="1" dirty="0" smtClean="0">
                <a:solidFill>
                  <a:srgbClr val="FF0000"/>
                </a:solidFill>
              </a:rPr>
              <a:t>érvényes (tautológia) </a:t>
            </a:r>
            <a:r>
              <a:rPr lang="hu-HU" dirty="0" smtClean="0"/>
              <a:t>ha bármilyen érték megadása esetén IGAZ értéket ad.</a:t>
            </a:r>
          </a:p>
          <a:p>
            <a:r>
              <a:rPr lang="hu-HU" dirty="0" smtClean="0"/>
              <a:t>Pl. </a:t>
            </a:r>
            <a:r>
              <a:rPr lang="hu-HU" b="1" i="1" dirty="0" smtClean="0">
                <a:solidFill>
                  <a:srgbClr val="0070C0"/>
                </a:solidFill>
              </a:rPr>
              <a:t>A OR NOT A</a:t>
            </a:r>
            <a:endParaRPr lang="hu-HU" b="1" i="1" dirty="0">
              <a:solidFill>
                <a:srgbClr val="0070C0"/>
              </a:solidFill>
            </a:endParaRPr>
          </a:p>
          <a:p>
            <a:endParaRPr lang="hu-H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1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tétel- Logikai műveletek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 smtClean="0"/>
              <a:t>Mit tud a logikai műveletek megfogalmazásának történelmi előzményeiről? Írja fel az AND, OR, NOT műveletek igazságtábláját! Milyen tulajdonságokkal rendelkeznek ezek a logikai műveletek? A számítástechnikában hol találkozhatunk ezekkel a műveletekkel?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704088"/>
            <a:ext cx="85792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Informatikai példák a logikai műveletekre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1.Táblázatkezelés (EXCEL)</a:t>
            </a:r>
          </a:p>
          <a:p>
            <a:pPr lvl="1"/>
            <a:r>
              <a:rPr lang="hu-HU" dirty="0" smtClean="0"/>
              <a:t>A táblázatkelő programokban külön függvények léteznek a logikai állítások létrehozására.</a:t>
            </a:r>
          </a:p>
          <a:p>
            <a:pPr lvl="1"/>
            <a:r>
              <a:rPr lang="hu-HU" dirty="0" smtClean="0"/>
              <a:t>Ilyen függvények a HA, az ÉS, a VAGY függvények</a:t>
            </a:r>
          </a:p>
          <a:p>
            <a:r>
              <a:rPr lang="hu-HU" dirty="0" smtClean="0"/>
              <a:t>2.Adatbáziskezelés</a:t>
            </a:r>
          </a:p>
          <a:p>
            <a:pPr lvl="1"/>
            <a:r>
              <a:rPr lang="hu-HU" dirty="0" smtClean="0"/>
              <a:t>Az adatbázis-kezelő rendszerekben a lekérdezések létrehozásánál gyakran használjuk a logikai kapcsolatokat ( AND, OR, NOT) kapcsolatok</a:t>
            </a:r>
          </a:p>
          <a:p>
            <a:r>
              <a:rPr lang="hu-HU" dirty="0" smtClean="0"/>
              <a:t>3.Programozás</a:t>
            </a:r>
          </a:p>
          <a:p>
            <a:pPr lvl="1"/>
            <a:r>
              <a:rPr lang="hu-HU" dirty="0" smtClean="0"/>
              <a:t>A programozási nyelvekben gyakran kell használni a különböző logikai  állításokat, elágazásokat lehet létrehozni ez által, illetve  ciklusokat(ismétléseket) lehet megvalósítani. (IF… ELSE szerkezetek, AND, OR operátorok)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7363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/>
          <a:lstStyle/>
          <a:p>
            <a:r>
              <a:rPr lang="hu-HU" dirty="0" smtClean="0"/>
              <a:t>ÉS kapukat tartalmazó áramkör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122" name="Picture 2" descr="http://szamitogepek.gtportal.eu/oldalak/4_TTL/kepek/6_3_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524" y="1831971"/>
            <a:ext cx="5744951" cy="381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59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8368"/>
          </a:xfrm>
        </p:spPr>
        <p:txBody>
          <a:bodyPr/>
          <a:lstStyle/>
          <a:p>
            <a:pPr algn="ctr"/>
            <a:r>
              <a:rPr lang="hu-HU" dirty="0" smtClean="0"/>
              <a:t>A logikai algebra kialakulása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logikai műveletek leírásával </a:t>
            </a:r>
            <a:r>
              <a:rPr lang="hu-HU" dirty="0" smtClean="0"/>
              <a:t>az angol </a:t>
            </a:r>
            <a:r>
              <a:rPr lang="hu-HU" dirty="0" err="1" smtClean="0"/>
              <a:t>Agustus</a:t>
            </a:r>
            <a:r>
              <a:rPr lang="hu-HU" dirty="0" smtClean="0"/>
              <a:t> </a:t>
            </a:r>
            <a:r>
              <a:rPr lang="hu-HU" dirty="0" smtClean="0">
                <a:solidFill>
                  <a:srgbClr val="FF0000"/>
                </a:solidFill>
              </a:rPr>
              <a:t>de Morgan </a:t>
            </a:r>
            <a:r>
              <a:rPr lang="hu-HU" dirty="0" smtClean="0"/>
              <a:t>próbálkozott először</a:t>
            </a:r>
            <a:r>
              <a:rPr lang="hu-HU" dirty="0" smtClean="0">
                <a:sym typeface="Wingdings" pitchFamily="2" charset="2"/>
              </a:rPr>
              <a:t> </a:t>
            </a:r>
          </a:p>
          <a:p>
            <a:r>
              <a:rPr lang="hu-HU" dirty="0">
                <a:sym typeface="Wingdings" pitchFamily="2" charset="2"/>
              </a:rPr>
              <a:t>1847-ben megjelent a Formális Logika című műve, ez az alapja a logikai algebrának</a:t>
            </a:r>
          </a:p>
          <a:p>
            <a:r>
              <a:rPr lang="hu-HU" dirty="0" smtClean="0">
                <a:sym typeface="Wingdings" pitchFamily="2" charset="2"/>
              </a:rPr>
              <a:t>Arisztotelész </a:t>
            </a:r>
            <a:r>
              <a:rPr lang="hu-HU" dirty="0" smtClean="0">
                <a:sym typeface="Wingdings" pitchFamily="2" charset="2"/>
              </a:rPr>
              <a:t>filozófiáján alapult az ő leírása</a:t>
            </a:r>
          </a:p>
          <a:p>
            <a:r>
              <a:rPr lang="hu-HU" dirty="0" smtClean="0">
                <a:solidFill>
                  <a:srgbClr val="FF0000"/>
                </a:solidFill>
                <a:sym typeface="Wingdings" pitchFamily="2" charset="2"/>
              </a:rPr>
              <a:t>George </a:t>
            </a:r>
            <a:r>
              <a:rPr lang="hu-HU" dirty="0" smtClean="0">
                <a:solidFill>
                  <a:srgbClr val="FF0000"/>
                </a:solidFill>
                <a:sym typeface="Wingdings" pitchFamily="2" charset="2"/>
              </a:rPr>
              <a:t>Boole </a:t>
            </a:r>
            <a:r>
              <a:rPr lang="hu-HU" dirty="0" smtClean="0">
                <a:sym typeface="Wingdings" pitchFamily="2" charset="2"/>
              </a:rPr>
              <a:t>angol matematikus a logika törvényszerűségeit a matematikában alkalmazta </a:t>
            </a:r>
            <a:r>
              <a:rPr lang="hu-HU" dirty="0" smtClean="0">
                <a:solidFill>
                  <a:srgbClr val="FF0000"/>
                </a:solidFill>
                <a:sym typeface="Wingdings" pitchFamily="2" charset="2"/>
              </a:rPr>
              <a:t>Boole algebra: a matematika és a logika egyesítése</a:t>
            </a:r>
          </a:p>
          <a:p>
            <a:r>
              <a:rPr lang="hu-HU" dirty="0" smtClean="0">
                <a:sym typeface="Wingdings" pitchFamily="2" charset="2"/>
              </a:rPr>
              <a:t>Claude </a:t>
            </a:r>
            <a:r>
              <a:rPr lang="hu-HU" dirty="0" err="1" smtClean="0">
                <a:sym typeface="Wingdings" pitchFamily="2" charset="2"/>
              </a:rPr>
              <a:t>Shannon</a:t>
            </a:r>
            <a:r>
              <a:rPr lang="hu-HU" dirty="0" smtClean="0">
                <a:sym typeface="Wingdings" pitchFamily="2" charset="2"/>
              </a:rPr>
              <a:t> írta le, hogyan lehet relék kapcsolásával logikai műveleteket végrehajtani ez az első gyakorlati megvalósítása a Boole algebrának!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logika alapfogalmai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772816"/>
            <a:ext cx="8373616" cy="4767808"/>
          </a:xfrm>
        </p:spPr>
        <p:txBody>
          <a:bodyPr/>
          <a:lstStyle/>
          <a:p>
            <a:r>
              <a:rPr lang="hu-HU" dirty="0" smtClean="0"/>
              <a:t>A logika a következtetések törvényszerűségeivel foglakozik.</a:t>
            </a:r>
          </a:p>
          <a:p>
            <a:r>
              <a:rPr lang="hu-HU" dirty="0" smtClean="0"/>
              <a:t>Kijelentéseket (ítéleteket ) vizsgál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A kijelentés (ítélet) olyan kijelentő mondat aminek csak két értéke lehet: IGAZ vagy HAMIS</a:t>
            </a:r>
          </a:p>
          <a:p>
            <a:r>
              <a:rPr lang="hu-HU" dirty="0" smtClean="0"/>
              <a:t>Az IGAZ vagy a HAMIS a logikai értéke a kijelentésnek.</a:t>
            </a:r>
          </a:p>
          <a:p>
            <a:pPr lvl="1"/>
            <a:r>
              <a:rPr lang="hu-HU" dirty="0" smtClean="0"/>
              <a:t>pl. Kijelentés: „A fal pirosra van festve”</a:t>
            </a:r>
          </a:p>
          <a:p>
            <a:pPr lvl="1"/>
            <a:r>
              <a:rPr lang="hu-HU" dirty="0" smtClean="0"/>
              <a:t>Értéke : vagy IGAZ, vagy HAMIS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Logika műveletek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kijelentésekkel műveleteket lehet végezni</a:t>
            </a:r>
          </a:p>
          <a:p>
            <a:r>
              <a:rPr lang="hu-HU" dirty="0" smtClean="0"/>
              <a:t>Csak azt tekintjük logikai műveletnek, amelynek eredménye szintén kijelentés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A művelet értékét egyértelműen meghatározza az elemek értéke.</a:t>
            </a:r>
          </a:p>
          <a:p>
            <a:pPr lvl="1"/>
            <a:r>
              <a:rPr lang="hu-HU" dirty="0" smtClean="0"/>
              <a:t>Pl. A=„ A fal piros színre van festve”</a:t>
            </a:r>
          </a:p>
          <a:p>
            <a:pPr lvl="1"/>
            <a:r>
              <a:rPr lang="hu-HU" dirty="0" smtClean="0"/>
              <a:t>B=„ A tábla fehér színű”</a:t>
            </a:r>
          </a:p>
          <a:p>
            <a:pPr lvl="1"/>
            <a:r>
              <a:rPr lang="hu-HU" dirty="0" smtClean="0"/>
              <a:t>Művelet: </a:t>
            </a:r>
            <a:r>
              <a:rPr lang="hu-HU" b="1" dirty="0" smtClean="0">
                <a:solidFill>
                  <a:srgbClr val="FF0000"/>
                </a:solidFill>
              </a:rPr>
              <a:t>A ÉS B</a:t>
            </a:r>
            <a:r>
              <a:rPr lang="hu-HU" dirty="0" smtClean="0"/>
              <a:t>= akkor IGAZ, ha mindkét kijelentés IGAZ!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0555" y="764703"/>
            <a:ext cx="8388424" cy="687681"/>
          </a:xfrm>
        </p:spPr>
        <p:txBody>
          <a:bodyPr>
            <a:normAutofit/>
          </a:bodyPr>
          <a:lstStyle/>
          <a:p>
            <a:pPr algn="ctr"/>
            <a:r>
              <a:rPr lang="hu-HU" sz="4000" dirty="0" err="1" smtClean="0"/>
              <a:t>Not</a:t>
            </a:r>
            <a:r>
              <a:rPr lang="hu-HU" sz="4000" dirty="0" smtClean="0"/>
              <a:t>(</a:t>
            </a:r>
            <a:r>
              <a:rPr lang="hu-HU" sz="4000" dirty="0" err="1" smtClean="0"/>
              <a:t>tagadás-negáció-nem</a:t>
            </a:r>
            <a:r>
              <a:rPr lang="hu-HU" sz="4000" dirty="0" smtClean="0"/>
              <a:t>) művelet</a:t>
            </a:r>
            <a:endParaRPr lang="hu-HU" sz="4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802420"/>
              </p:ext>
            </p:extLst>
          </p:nvPr>
        </p:nvGraphicFramePr>
        <p:xfrm>
          <a:off x="409967" y="5085184"/>
          <a:ext cx="8229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A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err="1" smtClean="0"/>
                        <a:t>Not</a:t>
                      </a:r>
                      <a:r>
                        <a:rPr lang="hu-HU" sz="2800" dirty="0" smtClean="0"/>
                        <a:t> A</a:t>
                      </a:r>
                      <a:endParaRPr lang="hu-H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IGAZ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HAMIS</a:t>
                      </a:r>
                      <a:endParaRPr lang="hu-H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HAMIS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 smtClean="0"/>
                        <a:t>IGAZ</a:t>
                      </a:r>
                      <a:endParaRPr lang="hu-H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611560" y="1760099"/>
            <a:ext cx="828092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negáció az állítás tagadását jelenti</a:t>
            </a:r>
          </a:p>
          <a:p>
            <a:r>
              <a:rPr lang="hu-HU" sz="2400" dirty="0" smtClean="0"/>
              <a:t>Pl. </a:t>
            </a:r>
            <a:r>
              <a:rPr lang="hu-HU" sz="2400" b="1" i="1" dirty="0" smtClean="0">
                <a:solidFill>
                  <a:srgbClr val="0070C0"/>
                </a:solidFill>
              </a:rPr>
              <a:t>A=„</a:t>
            </a:r>
            <a:r>
              <a:rPr lang="hu-HU" sz="2400" b="1" i="1" dirty="0" err="1" smtClean="0">
                <a:solidFill>
                  <a:srgbClr val="0070C0"/>
                </a:solidFill>
              </a:rPr>
              <a:t>A</a:t>
            </a:r>
            <a:r>
              <a:rPr lang="hu-HU" sz="2400" b="1" i="1" dirty="0" smtClean="0">
                <a:solidFill>
                  <a:srgbClr val="0070C0"/>
                </a:solidFill>
              </a:rPr>
              <a:t> fal piros”</a:t>
            </a:r>
          </a:p>
          <a:p>
            <a:r>
              <a:rPr lang="hu-HU" sz="2400" b="1" dirty="0" err="1" smtClean="0">
                <a:solidFill>
                  <a:srgbClr val="0070C0"/>
                </a:solidFill>
              </a:rPr>
              <a:t>Not</a:t>
            </a:r>
            <a:r>
              <a:rPr lang="hu-HU" sz="2400" b="1" dirty="0" smtClean="0">
                <a:solidFill>
                  <a:srgbClr val="0070C0"/>
                </a:solidFill>
              </a:rPr>
              <a:t> A= „</a:t>
            </a:r>
            <a:r>
              <a:rPr lang="hu-HU" sz="2400" b="1" dirty="0" err="1" smtClean="0">
                <a:solidFill>
                  <a:srgbClr val="0070C0"/>
                </a:solidFill>
              </a:rPr>
              <a:t>A</a:t>
            </a:r>
            <a:r>
              <a:rPr lang="hu-HU" sz="2400" b="1" dirty="0" smtClean="0">
                <a:solidFill>
                  <a:srgbClr val="0070C0"/>
                </a:solidFill>
              </a:rPr>
              <a:t> fal nem piros”</a:t>
            </a:r>
          </a:p>
          <a:p>
            <a:endParaRPr lang="hu-HU" sz="2400" dirty="0"/>
          </a:p>
          <a:p>
            <a:r>
              <a:rPr lang="hu-HU" sz="2400" b="1" u="sng" dirty="0" smtClean="0"/>
              <a:t>Tulajdonságai: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 kettős tagadás az eredeti kijelentést adja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Pl. </a:t>
            </a:r>
            <a:r>
              <a:rPr lang="hu-HU" sz="2400" b="1" i="1" dirty="0" err="1" smtClean="0">
                <a:solidFill>
                  <a:srgbClr val="0070C0"/>
                </a:solidFill>
              </a:rPr>
              <a:t>not</a:t>
            </a:r>
            <a:r>
              <a:rPr lang="hu-HU" sz="2400" b="1" i="1" dirty="0" smtClean="0">
                <a:solidFill>
                  <a:srgbClr val="0070C0"/>
                </a:solidFill>
              </a:rPr>
              <a:t> </a:t>
            </a:r>
            <a:r>
              <a:rPr lang="hu-HU" sz="2400" b="1" i="1" dirty="0" err="1" smtClean="0">
                <a:solidFill>
                  <a:srgbClr val="0070C0"/>
                </a:solidFill>
              </a:rPr>
              <a:t>not</a:t>
            </a:r>
            <a:r>
              <a:rPr lang="hu-HU" sz="2400" b="1" i="1" dirty="0" smtClean="0">
                <a:solidFill>
                  <a:srgbClr val="0070C0"/>
                </a:solidFill>
              </a:rPr>
              <a:t> A= „</a:t>
            </a:r>
            <a:r>
              <a:rPr lang="hu-HU" sz="2400" b="1" i="1" dirty="0" err="1" smtClean="0">
                <a:solidFill>
                  <a:srgbClr val="0070C0"/>
                </a:solidFill>
              </a:rPr>
              <a:t>A</a:t>
            </a:r>
            <a:r>
              <a:rPr lang="hu-HU" sz="2400" b="1" i="1" dirty="0" smtClean="0">
                <a:solidFill>
                  <a:srgbClr val="0070C0"/>
                </a:solidFill>
              </a:rPr>
              <a:t> fal piros”</a:t>
            </a:r>
          </a:p>
          <a:p>
            <a:endParaRPr lang="hu-HU" b="1" i="1" dirty="0">
              <a:solidFill>
                <a:srgbClr val="0070C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36725" y="4499249"/>
            <a:ext cx="312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u="sng" dirty="0" smtClean="0"/>
              <a:t>Igazságtáblája:</a:t>
            </a:r>
            <a:endParaRPr lang="hu-H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8984" y="764704"/>
            <a:ext cx="8579296" cy="79435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NEM (NOT) művelet- halmazoknál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89120"/>
          </a:xfrm>
        </p:spPr>
        <p:txBody>
          <a:bodyPr/>
          <a:lstStyle/>
          <a:p>
            <a:r>
              <a:rPr lang="hu-HU" dirty="0" smtClean="0"/>
              <a:t>A halmazelméletben a NOT műveletnek a komplementer halmaz felel meg</a:t>
            </a:r>
            <a:endParaRPr lang="hu-HU" dirty="0"/>
          </a:p>
        </p:txBody>
      </p:sp>
      <p:pic>
        <p:nvPicPr>
          <p:cNvPr id="3074" name="Picture 2" descr="http://trafo01.uw.hu/10F1_prelm/23_halmaz_komplemen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852936"/>
            <a:ext cx="5688632" cy="3792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745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557808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ÉS (AND) művelet tulajdonságai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r>
              <a:rPr lang="hu-HU" dirty="0"/>
              <a:t>Pl. A = „</a:t>
            </a:r>
            <a:r>
              <a:rPr lang="hu-HU" dirty="0" err="1"/>
              <a:t>A</a:t>
            </a:r>
            <a:r>
              <a:rPr lang="hu-HU" dirty="0"/>
              <a:t> fal piros”</a:t>
            </a:r>
          </a:p>
          <a:p>
            <a:r>
              <a:rPr lang="hu-HU" dirty="0"/>
              <a:t>B=„ Az ajtó fehér”</a:t>
            </a:r>
          </a:p>
          <a:p>
            <a:r>
              <a:rPr lang="hu-HU" dirty="0"/>
              <a:t>A and B= akkor igaz, ha minkét állítás igaz</a:t>
            </a:r>
          </a:p>
          <a:p>
            <a:r>
              <a:rPr lang="hu-HU" b="1" u="sng" dirty="0"/>
              <a:t>Tulajdonságai:</a:t>
            </a:r>
          </a:p>
          <a:p>
            <a:pPr lvl="1"/>
            <a:r>
              <a:rPr lang="hu-HU" dirty="0">
                <a:solidFill>
                  <a:srgbClr val="FF0000"/>
                </a:solidFill>
              </a:rPr>
              <a:t>Kommutatív-</a:t>
            </a:r>
            <a:r>
              <a:rPr lang="hu-HU" dirty="0"/>
              <a:t> </a:t>
            </a:r>
            <a:r>
              <a:rPr lang="hu-HU" dirty="0" smtClean="0"/>
              <a:t>az elemek felcserélhetőségét jelenti</a:t>
            </a:r>
            <a:endParaRPr lang="hu-HU" dirty="0"/>
          </a:p>
          <a:p>
            <a:pPr lvl="1"/>
            <a:r>
              <a:rPr lang="hu-HU" dirty="0"/>
              <a:t>Pl. </a:t>
            </a:r>
            <a:r>
              <a:rPr lang="hu-HU" b="1" i="1" dirty="0">
                <a:solidFill>
                  <a:srgbClr val="0070C0"/>
                </a:solidFill>
              </a:rPr>
              <a:t>A and B = </a:t>
            </a:r>
            <a:r>
              <a:rPr lang="hu-HU" b="1" i="1" dirty="0" err="1">
                <a:solidFill>
                  <a:srgbClr val="0070C0"/>
                </a:solidFill>
              </a:rPr>
              <a:t>B</a:t>
            </a:r>
            <a:r>
              <a:rPr lang="hu-HU" b="1" i="1" dirty="0">
                <a:solidFill>
                  <a:srgbClr val="0070C0"/>
                </a:solidFill>
              </a:rPr>
              <a:t> and </a:t>
            </a:r>
            <a:r>
              <a:rPr lang="hu-HU" b="1" i="1" dirty="0" smtClean="0">
                <a:solidFill>
                  <a:srgbClr val="0070C0"/>
                </a:solidFill>
              </a:rPr>
              <a:t>A</a:t>
            </a:r>
          </a:p>
          <a:p>
            <a:pPr lvl="1"/>
            <a:r>
              <a:rPr lang="hu-HU" dirty="0" err="1" smtClean="0">
                <a:solidFill>
                  <a:srgbClr val="FF0000"/>
                </a:solidFill>
              </a:rPr>
              <a:t>Asszociativ</a:t>
            </a:r>
            <a:r>
              <a:rPr lang="hu-HU" dirty="0" err="1" smtClean="0"/>
              <a:t>-</a:t>
            </a:r>
            <a:r>
              <a:rPr lang="hu-HU" dirty="0" smtClean="0"/>
              <a:t> összetett kifejezés bárhogy párokra bontható</a:t>
            </a:r>
          </a:p>
          <a:p>
            <a:pPr lvl="1"/>
            <a:r>
              <a:rPr lang="hu-HU" dirty="0" smtClean="0"/>
              <a:t>Pl. </a:t>
            </a:r>
            <a:r>
              <a:rPr lang="hu-HU" b="1" i="1" dirty="0" smtClean="0">
                <a:solidFill>
                  <a:srgbClr val="0070C0"/>
                </a:solidFill>
              </a:rPr>
              <a:t>A and ( B and C)=B and (A and C)</a:t>
            </a:r>
          </a:p>
          <a:p>
            <a:pPr lvl="1"/>
            <a:r>
              <a:rPr lang="hu-HU" dirty="0" err="1" smtClean="0">
                <a:solidFill>
                  <a:srgbClr val="FF0000"/>
                </a:solidFill>
              </a:rPr>
              <a:t>Idempotencia</a:t>
            </a:r>
            <a:r>
              <a:rPr lang="hu-HU" dirty="0" err="1" smtClean="0"/>
              <a:t>-</a:t>
            </a:r>
            <a:r>
              <a:rPr lang="hu-HU" dirty="0" smtClean="0"/>
              <a:t> ugyanarra az állításra alkalmazva   az eredeti állítás értékét kapjuk é</a:t>
            </a:r>
          </a:p>
          <a:p>
            <a:pPr lvl="1"/>
            <a:r>
              <a:rPr lang="hu-HU" dirty="0" smtClean="0"/>
              <a:t>Pl. </a:t>
            </a:r>
            <a:r>
              <a:rPr lang="hu-HU" b="1" i="1" dirty="0" smtClean="0">
                <a:solidFill>
                  <a:srgbClr val="0070C0"/>
                </a:solidFill>
              </a:rPr>
              <a:t>A and A= </a:t>
            </a:r>
            <a:r>
              <a:rPr lang="hu-HU" b="1" i="1" dirty="0" err="1" smtClean="0">
                <a:solidFill>
                  <a:srgbClr val="0070C0"/>
                </a:solidFill>
              </a:rPr>
              <a:t>A</a:t>
            </a:r>
            <a:endParaRPr lang="hu-HU" b="1" i="1" dirty="0" smtClean="0">
              <a:solidFill>
                <a:srgbClr val="0070C0"/>
              </a:solidFill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147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101037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AND (</a:t>
            </a:r>
            <a:r>
              <a:rPr lang="hu-HU" dirty="0" err="1" smtClean="0"/>
              <a:t>konjunkció-ÉS</a:t>
            </a:r>
            <a:r>
              <a:rPr lang="hu-HU" dirty="0" smtClean="0"/>
              <a:t>) művelet igazságtáblája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470632"/>
              </p:ext>
            </p:extLst>
          </p:nvPr>
        </p:nvGraphicFramePr>
        <p:xfrm>
          <a:off x="539552" y="2636911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A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B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A and B</a:t>
                      </a:r>
                      <a:endParaRPr lang="hu-HU" sz="3200" dirty="0"/>
                    </a:p>
                  </a:txBody>
                  <a:tcPr/>
                </a:tc>
              </a:tr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</a:tr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</a:tr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IGAZ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</a:tr>
              <a:tr h="561365"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200" dirty="0" smtClean="0"/>
                        <a:t>HAMIS</a:t>
                      </a:r>
                      <a:endParaRPr lang="hu-H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177</TotalTime>
  <Words>1028</Words>
  <Application>Microsoft Office PowerPoint</Application>
  <PresentationFormat>Diavetítés a képernyőre (4:3 oldalarány)</PresentationFormat>
  <Paragraphs>145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Constantia</vt:lpstr>
      <vt:lpstr>Wingdings</vt:lpstr>
      <vt:lpstr>Wingdings 2</vt:lpstr>
      <vt:lpstr>Áramlás</vt:lpstr>
      <vt:lpstr>Logikai műveletek</vt:lpstr>
      <vt:lpstr>A tétel- Logikai műveletek</vt:lpstr>
      <vt:lpstr>A logikai algebra kialakulása</vt:lpstr>
      <vt:lpstr>A logika alapfogalmai</vt:lpstr>
      <vt:lpstr>Logika műveletek</vt:lpstr>
      <vt:lpstr>Not(tagadás-negáció-nem) művelet</vt:lpstr>
      <vt:lpstr>A NEM (NOT) művelet- halmazoknál</vt:lpstr>
      <vt:lpstr>Az ÉS (AND) művelet tulajdonságai</vt:lpstr>
      <vt:lpstr>AND (konjunkció-ÉS) művelet igazságtáblája</vt:lpstr>
      <vt:lpstr>AND (ÉS) művelet-halmazoknál</vt:lpstr>
      <vt:lpstr> OR (Diszjukció-VAGY) művelet</vt:lpstr>
      <vt:lpstr>OR (diszjunkció-VAGY) művelet igazságtáblája</vt:lpstr>
      <vt:lpstr>OR (vagy) művelet -halmazoknál</vt:lpstr>
      <vt:lpstr>A KIZÁRÓ VAGY (Exclusiv or- XOR) művelet</vt:lpstr>
      <vt:lpstr>A KIZÁRÓ VAGY (XOR)  művelet halmazoknál</vt:lpstr>
      <vt:lpstr>Összetett műveletek és tulajdonságaik</vt:lpstr>
      <vt:lpstr>Összetett műveletek tulajdonságai- Abszorpció és Disztributivitás</vt:lpstr>
      <vt:lpstr>Összetett műveletek tulajdonságai- De Morgan azonosságok</vt:lpstr>
      <vt:lpstr>Kijelentés logikai formulák  </vt:lpstr>
      <vt:lpstr>Informatikai példák a logikai műveletekre</vt:lpstr>
      <vt:lpstr>ÉS kapukat tartalmazó áramkör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bajza</dc:creator>
  <cp:lastModifiedBy>Misi</cp:lastModifiedBy>
  <cp:revision>31</cp:revision>
  <dcterms:created xsi:type="dcterms:W3CDTF">2016-04-22T10:08:27Z</dcterms:created>
  <dcterms:modified xsi:type="dcterms:W3CDTF">2016-05-16T13:58:15Z</dcterms:modified>
</cp:coreProperties>
</file>