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5" r:id="rId4"/>
    <p:sldId id="276" r:id="rId5"/>
    <p:sldId id="277" r:id="rId6"/>
    <p:sldId id="279" r:id="rId7"/>
    <p:sldId id="258" r:id="rId8"/>
    <p:sldId id="278" r:id="rId9"/>
    <p:sldId id="259" r:id="rId10"/>
    <p:sldId id="260" r:id="rId11"/>
    <p:sldId id="281" r:id="rId12"/>
    <p:sldId id="261" r:id="rId13"/>
    <p:sldId id="266" r:id="rId14"/>
    <p:sldId id="262" r:id="rId15"/>
    <p:sldId id="263" r:id="rId16"/>
    <p:sldId id="270" r:id="rId17"/>
    <p:sldId id="265" r:id="rId18"/>
    <p:sldId id="273" r:id="rId19"/>
    <p:sldId id="285" r:id="rId20"/>
    <p:sldId id="286" r:id="rId21"/>
    <p:sldId id="283" r:id="rId22"/>
    <p:sldId id="268" r:id="rId23"/>
    <p:sldId id="269" r:id="rId24"/>
    <p:sldId id="282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3581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833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426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5881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349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8007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3242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2879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99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67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015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436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94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897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493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703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318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1E27E53-6CD4-4B79-B53C-A703A3369404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CD707DB-32EE-49F3-BFA3-120DA5E93C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56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Hangok és képek digitalizálása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1896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03648" y="489745"/>
            <a:ext cx="63325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hu-HU" sz="4000" dirty="0">
                <a:latin typeface="Arial Black" pitchFamily="34" charset="0"/>
              </a:rPr>
              <a:t>Vektor és pixelgrafika</a:t>
            </a:r>
          </a:p>
        </p:txBody>
      </p:sp>
      <p:pic>
        <p:nvPicPr>
          <p:cNvPr id="16387" name="Picture 10" descr="Bea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288766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11" descr="Névtelen-1 másol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941888"/>
            <a:ext cx="2197100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15"/>
          <p:cNvSpPr txBox="1">
            <a:spLocks noChangeArrowheads="1"/>
          </p:cNvSpPr>
          <p:nvPr/>
        </p:nvSpPr>
        <p:spPr bwMode="auto">
          <a:xfrm>
            <a:off x="827584" y="1352308"/>
            <a:ext cx="316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hu-HU" altLang="hu-HU" sz="2400" dirty="0">
                <a:latin typeface="Arial" panose="020B0604020202020204" pitchFamily="34" charset="0"/>
              </a:rPr>
              <a:t>Vektorgrafikus kép</a:t>
            </a:r>
            <a:endParaRPr lang="hu-HU" altLang="hu-HU" sz="2400" b="1" dirty="0">
              <a:latin typeface="Arial" panose="020B0604020202020204" pitchFamily="34" charset="0"/>
            </a:endParaRPr>
          </a:p>
        </p:txBody>
      </p:sp>
      <p:pic>
        <p:nvPicPr>
          <p:cNvPr id="16390" name="Picture 17" descr="fotozz_1310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989138"/>
            <a:ext cx="3167062" cy="24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18" descr="fotozz_131007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508500"/>
            <a:ext cx="2663825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Text Box 19"/>
          <p:cNvSpPr txBox="1">
            <a:spLocks noChangeArrowheads="1"/>
          </p:cNvSpPr>
          <p:nvPr/>
        </p:nvSpPr>
        <p:spPr bwMode="auto">
          <a:xfrm>
            <a:off x="5545137" y="1352308"/>
            <a:ext cx="316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hu-HU" altLang="hu-HU" sz="2400" dirty="0">
                <a:latin typeface="Arial" panose="020B0604020202020204" pitchFamily="34" charset="0"/>
              </a:rPr>
              <a:t>Pixelgrafikus kép</a:t>
            </a:r>
            <a:endParaRPr lang="hu-HU" altLang="hu-HU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90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0733" y="393699"/>
            <a:ext cx="7704667" cy="1155701"/>
          </a:xfrm>
        </p:spPr>
        <p:txBody>
          <a:bodyPr/>
          <a:lstStyle/>
          <a:p>
            <a:r>
              <a:rPr lang="hu-HU" dirty="0" smtClean="0"/>
              <a:t>Kép digitalizálása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739900"/>
            <a:ext cx="7933267" cy="4610100"/>
          </a:xfrm>
        </p:spPr>
        <p:txBody>
          <a:bodyPr>
            <a:normAutofit/>
          </a:bodyPr>
          <a:lstStyle/>
          <a:p>
            <a:r>
              <a:rPr lang="hu-HU" dirty="0" smtClean="0"/>
              <a:t>Az analóg kép pl. a papíralapú kép (vagy a valóság, amit a szemünk közvetít)</a:t>
            </a:r>
          </a:p>
          <a:p>
            <a:r>
              <a:rPr lang="hu-HU" dirty="0" smtClean="0"/>
              <a:t>Papír alapú kép digitalizálása lapolvasóval (szkennerrel) történik</a:t>
            </a:r>
            <a:r>
              <a:rPr lang="hu-HU" dirty="0" smtClean="0">
                <a:sym typeface="Wingdings" panose="05000000000000000000" pitchFamily="2" charset="2"/>
              </a:rPr>
              <a:t></a:t>
            </a:r>
            <a:r>
              <a:rPr lang="hu-HU" dirty="0" smtClean="0"/>
              <a:t> pixelgrafika készül!</a:t>
            </a:r>
          </a:p>
          <a:p>
            <a:r>
              <a:rPr lang="hu-HU" b="1" u="sng" dirty="0" smtClean="0"/>
              <a:t>Két lépésből áll:</a:t>
            </a:r>
          </a:p>
          <a:p>
            <a:pPr lvl="1"/>
            <a:r>
              <a:rPr lang="hu-HU" b="1" dirty="0" smtClean="0">
                <a:solidFill>
                  <a:srgbClr val="FF0000"/>
                </a:solidFill>
              </a:rPr>
              <a:t>Mintavételezés: </a:t>
            </a:r>
            <a:r>
              <a:rPr lang="hu-HU" dirty="0" smtClean="0"/>
              <a:t>képpontokra bontjuk képet ( a felbontást határozzuk meg)</a:t>
            </a:r>
          </a:p>
          <a:p>
            <a:pPr lvl="1"/>
            <a:r>
              <a:rPr lang="hu-HU" b="1" dirty="0" smtClean="0">
                <a:solidFill>
                  <a:srgbClr val="FF0000"/>
                </a:solidFill>
              </a:rPr>
              <a:t>Kvantálás:</a:t>
            </a:r>
            <a:r>
              <a:rPr lang="hu-HU" dirty="0" smtClean="0"/>
              <a:t> szín értéket rendelünk a ponthoz ( minél nagyobb számmal írjuk le, annál többféle színt tudunk megkülönböztetni- ez a színmélység)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8350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A </a:t>
            </a:r>
            <a:r>
              <a:rPr lang="hu-HU" dirty="0" smtClean="0"/>
              <a:t>raszter grafika </a:t>
            </a:r>
            <a:r>
              <a:rPr lang="hu-HU" dirty="0" smtClean="0"/>
              <a:t>(pixelgrafika)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89000" y="1556792"/>
            <a:ext cx="8003232" cy="4767808"/>
          </a:xfrm>
        </p:spPr>
        <p:txBody>
          <a:bodyPr/>
          <a:lstStyle/>
          <a:p>
            <a:r>
              <a:rPr lang="hu-HU" dirty="0" smtClean="0"/>
              <a:t>Minden egyes képpontot (pixel) külön írunk le.</a:t>
            </a:r>
          </a:p>
          <a:p>
            <a:r>
              <a:rPr lang="hu-HU" dirty="0" smtClean="0"/>
              <a:t>Jellemző adat: </a:t>
            </a:r>
            <a:r>
              <a:rPr lang="hu-HU" dirty="0" smtClean="0"/>
              <a:t>a képfelbontás és a </a:t>
            </a:r>
            <a:r>
              <a:rPr lang="hu-HU" dirty="0" smtClean="0"/>
              <a:t>színmélység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Képfelbontás</a:t>
            </a:r>
            <a:r>
              <a:rPr lang="hu-HU" dirty="0" smtClean="0">
                <a:solidFill>
                  <a:srgbClr val="FF0000"/>
                </a:solidFill>
              </a:rPr>
              <a:t>:</a:t>
            </a:r>
            <a:r>
              <a:rPr lang="hu-HU" dirty="0" smtClean="0"/>
              <a:t> hány képpontból áll a kép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Színmélység:</a:t>
            </a:r>
            <a:r>
              <a:rPr lang="hu-HU" dirty="0" smtClean="0"/>
              <a:t> hány biten ábrázoljuk a pont </a:t>
            </a:r>
            <a:r>
              <a:rPr lang="hu-HU" dirty="0" smtClean="0"/>
              <a:t>színét (</a:t>
            </a:r>
            <a:r>
              <a:rPr lang="hu-HU" dirty="0" smtClean="0"/>
              <a:t>minél nagyobb, annál többféle szín)</a:t>
            </a:r>
          </a:p>
          <a:p>
            <a:r>
              <a:rPr lang="hu-HU" dirty="0" smtClean="0"/>
              <a:t>Minél nagyobb  a felbontás és a </a:t>
            </a:r>
            <a:r>
              <a:rPr lang="hu-HU" dirty="0" smtClean="0"/>
              <a:t>színmélység, </a:t>
            </a:r>
            <a:r>
              <a:rPr lang="hu-HU" dirty="0" smtClean="0"/>
              <a:t>annál nagyobb </a:t>
            </a:r>
            <a:r>
              <a:rPr lang="hu-HU" dirty="0" smtClean="0"/>
              <a:t>a kép </a:t>
            </a:r>
            <a:r>
              <a:rPr lang="hu-HU" dirty="0" smtClean="0"/>
              <a:t>mérete!</a:t>
            </a:r>
          </a:p>
          <a:p>
            <a:r>
              <a:rPr lang="hu-HU" dirty="0" smtClean="0"/>
              <a:t>A nyomtatók általában </a:t>
            </a:r>
            <a:r>
              <a:rPr lang="hu-HU" dirty="0" err="1" smtClean="0"/>
              <a:t>dpi-ben</a:t>
            </a:r>
            <a:r>
              <a:rPr lang="hu-HU" dirty="0" smtClean="0"/>
              <a:t> mérik a  felbontást (</a:t>
            </a:r>
            <a:r>
              <a:rPr lang="hu-HU" dirty="0" err="1" smtClean="0"/>
              <a:t>dot</a:t>
            </a:r>
            <a:r>
              <a:rPr lang="hu-HU" dirty="0" smtClean="0"/>
              <a:t> per inch)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3469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236" y="1229328"/>
            <a:ext cx="6883400" cy="508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259384" y="292842"/>
            <a:ext cx="77811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hu-HU" sz="4000" dirty="0" err="1" smtClean="0">
                <a:latin typeface="Arial Black" pitchFamily="34" charset="0"/>
              </a:rPr>
              <a:t>Digitalizálás-rasztregrafika</a:t>
            </a:r>
            <a:endParaRPr lang="hu-HU" sz="4000" dirty="0">
              <a:latin typeface="Arial Black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843213" y="4724400"/>
            <a:ext cx="5905500" cy="1873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669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9378" y="332656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A digitális kép létrehozása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05000"/>
            <a:ext cx="7704667" cy="4094816"/>
          </a:xfrm>
        </p:spPr>
        <p:txBody>
          <a:bodyPr/>
          <a:lstStyle/>
          <a:p>
            <a:r>
              <a:rPr lang="hu-HU" dirty="0" smtClean="0"/>
              <a:t>Digitális fényképezőgéppel</a:t>
            </a:r>
          </a:p>
          <a:p>
            <a:r>
              <a:rPr lang="hu-HU" dirty="0" smtClean="0"/>
              <a:t>Grafikai programmal</a:t>
            </a:r>
          </a:p>
          <a:p>
            <a:r>
              <a:rPr lang="hu-HU" dirty="0" err="1" smtClean="0"/>
              <a:t>Szkenneléssel</a:t>
            </a:r>
            <a:endParaRPr lang="hu-HU" dirty="0"/>
          </a:p>
          <a:p>
            <a:r>
              <a:rPr lang="hu-HU" dirty="0" smtClean="0"/>
              <a:t>Egyéb digitalizáló eszközzel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1370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9"/>
          <p:cNvSpPr>
            <a:spLocks noChangeShapeType="1"/>
          </p:cNvSpPr>
          <p:nvPr/>
        </p:nvSpPr>
        <p:spPr bwMode="auto">
          <a:xfrm>
            <a:off x="1735137" y="4984750"/>
            <a:ext cx="24765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1322388" y="1366044"/>
            <a:ext cx="4222750" cy="11874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Ha egy kép 300 </a:t>
            </a:r>
            <a:r>
              <a:rPr lang="hu-HU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DPI-s</a:t>
            </a: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akkor 1 inch hosszon 300 képpontból áll!</a:t>
            </a: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2616200" y="5121276"/>
            <a:ext cx="1031875" cy="45720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 pont</a:t>
            </a: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514350" y="5562600"/>
            <a:ext cx="4502150" cy="76200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hu-HU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DPI </a:t>
            </a:r>
            <a:r>
              <a:rPr lang="hu-H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(pont per Inch)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3132138" y="152400"/>
            <a:ext cx="53260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hu-HU" sz="3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Felbontás</a:t>
            </a:r>
            <a:endParaRPr lang="hu-HU" sz="3800" dirty="0"/>
          </a:p>
        </p:txBody>
      </p:sp>
      <p:sp>
        <p:nvSpPr>
          <p:cNvPr id="48163" name="Text Box 35"/>
          <p:cNvSpPr txBox="1">
            <a:spLocks noChangeArrowheads="1"/>
          </p:cNvSpPr>
          <p:nvPr/>
        </p:nvSpPr>
        <p:spPr bwMode="auto">
          <a:xfrm>
            <a:off x="1860550" y="4343400"/>
            <a:ext cx="2260600" cy="45720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hu-H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 inch=2,54 cm</a:t>
            </a:r>
          </a:p>
        </p:txBody>
      </p:sp>
      <p:pic>
        <p:nvPicPr>
          <p:cNvPr id="21512" name="Picture 38" descr="fotozz_131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519" y="206376"/>
            <a:ext cx="2376487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41" descr="fotozz_13100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275" y="2636839"/>
            <a:ext cx="3994150" cy="399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12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64216" y="0"/>
            <a:ext cx="6540500" cy="1549401"/>
          </a:xfrm>
        </p:spPr>
        <p:txBody>
          <a:bodyPr/>
          <a:lstStyle/>
          <a:p>
            <a:r>
              <a:rPr lang="hu-HU" dirty="0" smtClean="0"/>
              <a:t>A felbontás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0021" y="1460500"/>
            <a:ext cx="8183479" cy="4539316"/>
          </a:xfrm>
        </p:spPr>
        <p:txBody>
          <a:bodyPr>
            <a:normAutofit/>
          </a:bodyPr>
          <a:lstStyle/>
          <a:p>
            <a:r>
              <a:rPr lang="hu-HU" dirty="0"/>
              <a:t>Minél nagyobb a </a:t>
            </a:r>
            <a:r>
              <a:rPr lang="hu-HU" dirty="0" smtClean="0"/>
              <a:t>felbontás, </a:t>
            </a:r>
            <a:r>
              <a:rPr lang="hu-HU" dirty="0"/>
              <a:t>annál nagyobb a kép mérete!</a:t>
            </a:r>
          </a:p>
          <a:p>
            <a:r>
              <a:rPr lang="hu-HU" dirty="0"/>
              <a:t>A felbontás 2x-es növelésével a kép mérete a négyzetesen nő!</a:t>
            </a:r>
          </a:p>
          <a:p>
            <a:r>
              <a:rPr lang="hu-HU" dirty="0"/>
              <a:t>A nagy felbontású képek csak normál felbontásban látszanak a képernyőn! Ennek feldolgozása időt vesz igénybe. </a:t>
            </a:r>
            <a:r>
              <a:rPr lang="hu-HU" dirty="0" smtClean="0"/>
              <a:t>Következmény: </a:t>
            </a:r>
            <a:r>
              <a:rPr lang="hu-HU" dirty="0"/>
              <a:t>lassú megjelenés.</a:t>
            </a:r>
          </a:p>
          <a:p>
            <a:r>
              <a:rPr lang="hu-HU" dirty="0"/>
              <a:t>Képernyőképek esetében a 72 </a:t>
            </a:r>
            <a:r>
              <a:rPr lang="hu-HU" dirty="0" err="1"/>
              <a:t>DPI-s</a:t>
            </a:r>
            <a:r>
              <a:rPr lang="hu-HU" dirty="0"/>
              <a:t> felbontást használjuk a méret és a megjelenési idő miatt.</a:t>
            </a:r>
          </a:p>
          <a:p>
            <a:r>
              <a:rPr lang="hu-HU" dirty="0"/>
              <a:t> Nagyfelbontású képeket nyomdai alkalmazásra, archiválásra, vagy egyéb speciális feladatokhoz használunk.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5176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A színmélység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 biten kétféle szín ábrázolható (bittérkép)</a:t>
            </a:r>
          </a:p>
          <a:p>
            <a:r>
              <a:rPr lang="hu-HU" dirty="0" smtClean="0"/>
              <a:t>Általában 24 bit színmélység jellemző (3x8 bit)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919287"/>
            <a:ext cx="7824258" cy="418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89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5633" y="444499"/>
            <a:ext cx="7704667" cy="1079501"/>
          </a:xfrm>
        </p:spPr>
        <p:txBody>
          <a:bodyPr/>
          <a:lstStyle/>
          <a:p>
            <a:r>
              <a:rPr lang="hu-HU" dirty="0" smtClean="0"/>
              <a:t>A vektorgrafika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34533" y="2806700"/>
            <a:ext cx="8009467" cy="4425016"/>
          </a:xfrm>
        </p:spPr>
        <p:txBody>
          <a:bodyPr>
            <a:normAutofit/>
          </a:bodyPr>
          <a:lstStyle/>
          <a:p>
            <a:r>
              <a:rPr lang="hu-HU" dirty="0" smtClean="0"/>
              <a:t>A </a:t>
            </a:r>
            <a:r>
              <a:rPr lang="hu-HU" dirty="0"/>
              <a:t>megjelenített kép elemeit a </a:t>
            </a:r>
            <a:r>
              <a:rPr lang="hu-HU" dirty="0" err="1" smtClean="0"/>
              <a:t>szám.gép</a:t>
            </a:r>
            <a:r>
              <a:rPr lang="hu-HU" dirty="0" smtClean="0"/>
              <a:t> </a:t>
            </a:r>
            <a:r>
              <a:rPr lang="hu-HU" dirty="0"/>
              <a:t>matematikailag</a:t>
            </a:r>
            <a:br>
              <a:rPr lang="hu-HU" dirty="0"/>
            </a:br>
            <a:r>
              <a:rPr lang="hu-HU" dirty="0"/>
              <a:t>leírható vonalakra görbékre bontja, majd ezek </a:t>
            </a:r>
            <a:r>
              <a:rPr lang="hu-HU" dirty="0" smtClean="0"/>
              <a:t>egyenleteit tárolja</a:t>
            </a:r>
          </a:p>
          <a:p>
            <a:r>
              <a:rPr lang="hu-HU" dirty="0"/>
              <a:t>a programok így felületeket színeznek</a:t>
            </a:r>
          </a:p>
          <a:p>
            <a:r>
              <a:rPr lang="hu-HU" dirty="0"/>
              <a:t>az árnyalatokat nehézkesen </a:t>
            </a:r>
            <a:r>
              <a:rPr lang="hu-HU" dirty="0" smtClean="0"/>
              <a:t>kezeli</a:t>
            </a:r>
          </a:p>
          <a:p>
            <a:r>
              <a:rPr lang="hu-HU" dirty="0"/>
              <a:t>nagyításkor a felbontás nem </a:t>
            </a:r>
            <a:r>
              <a:rPr lang="hu-HU" dirty="0" smtClean="0"/>
              <a:t>romlik, </a:t>
            </a:r>
            <a:r>
              <a:rPr lang="hu-HU" dirty="0"/>
              <a:t>mivel csak </a:t>
            </a:r>
            <a:r>
              <a:rPr lang="hu-HU" dirty="0" smtClean="0"/>
              <a:t>a csomópontok </a:t>
            </a:r>
            <a:r>
              <a:rPr lang="hu-HU" dirty="0"/>
              <a:t>koordinátái </a:t>
            </a:r>
            <a:r>
              <a:rPr lang="hu-HU" dirty="0" smtClean="0"/>
              <a:t>változnak,maga </a:t>
            </a:r>
            <a:r>
              <a:rPr lang="hu-HU" dirty="0"/>
              <a:t>a képet leíró függvény </a:t>
            </a:r>
            <a:r>
              <a:rPr lang="hu-HU" dirty="0" smtClean="0"/>
              <a:t>nem</a:t>
            </a:r>
          </a:p>
          <a:p>
            <a:r>
              <a:rPr lang="hu-HU" dirty="0"/>
              <a:t>betűtípusok is ilyenek (</a:t>
            </a:r>
            <a:r>
              <a:rPr lang="hu-HU" dirty="0" err="1"/>
              <a:t>TrueType</a:t>
            </a:r>
            <a:r>
              <a:rPr lang="hu-HU" dirty="0"/>
              <a:t>)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3525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2" y="-67378"/>
            <a:ext cx="7704667" cy="1418123"/>
          </a:xfrm>
        </p:spPr>
        <p:txBody>
          <a:bodyPr/>
          <a:lstStyle/>
          <a:p>
            <a:r>
              <a:rPr lang="hu-HU" dirty="0" smtClean="0"/>
              <a:t>Vektorgrafika és </a:t>
            </a:r>
            <a:r>
              <a:rPr lang="hu-HU" dirty="0" err="1" smtClean="0"/>
              <a:t>rasztergrafika</a:t>
            </a:r>
            <a:r>
              <a:rPr lang="hu-HU" dirty="0" smtClean="0"/>
              <a:t> közötti különbség nagyításkor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8" name="Picture 4" descr="http://www.tferi.hu/cikkek/Kepfo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941" y="1511821"/>
            <a:ext cx="3926750" cy="383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86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5333" y="292099"/>
            <a:ext cx="7704667" cy="825501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tétel címe- Hang és kép digitalizálás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311400"/>
            <a:ext cx="7704667" cy="3688416"/>
          </a:xfrm>
        </p:spPr>
        <p:txBody>
          <a:bodyPr>
            <a:normAutofit/>
          </a:bodyPr>
          <a:lstStyle/>
          <a:p>
            <a:r>
              <a:rPr lang="hu-HU" i="1" dirty="0"/>
              <a:t>Ismertesse a hangok digitalizálását! Térjen ki arra, miként befolyásolja a </a:t>
            </a:r>
            <a:r>
              <a:rPr lang="hu-HU" i="1" dirty="0" smtClean="0"/>
              <a:t>digitalizálása </a:t>
            </a:r>
            <a:r>
              <a:rPr lang="hu-HU" i="1" dirty="0" smtClean="0"/>
              <a:t>a hang </a:t>
            </a:r>
            <a:r>
              <a:rPr lang="hu-HU" i="1" dirty="0"/>
              <a:t>minőségét! Definiálja a következő fogalmakat állóképek esetén: </a:t>
            </a:r>
            <a:r>
              <a:rPr lang="hu-HU" i="1" dirty="0" smtClean="0"/>
              <a:t>felbontás,színmélység</a:t>
            </a:r>
            <a:r>
              <a:rPr lang="hu-HU" i="1" dirty="0"/>
              <a:t>! Mutassa be az RGB és a CMYK színkódolást, mondjon </a:t>
            </a:r>
            <a:r>
              <a:rPr lang="hu-HU" i="1" dirty="0" smtClean="0"/>
              <a:t>példát alkalmazásukra</a:t>
            </a:r>
            <a:r>
              <a:rPr lang="hu-HU" i="1" dirty="0"/>
              <a:t>! Milyen elterjedtebb fájlformátumokat ismer képek tárolására?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12542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636" y="433137"/>
            <a:ext cx="7704667" cy="1273744"/>
          </a:xfrm>
        </p:spPr>
        <p:txBody>
          <a:bodyPr/>
          <a:lstStyle/>
          <a:p>
            <a:r>
              <a:rPr lang="hu-HU" dirty="0" smtClean="0"/>
              <a:t>Vektor- és pixelgrafika átalakítása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790299"/>
            <a:ext cx="7704667" cy="4209517"/>
          </a:xfrm>
        </p:spPr>
        <p:txBody>
          <a:bodyPr/>
          <a:lstStyle/>
          <a:p>
            <a:r>
              <a:rPr lang="hu-HU" dirty="0" smtClean="0"/>
              <a:t>Vektorgrafikus képet le lehet menteni pixelgrafikus formátumban (</a:t>
            </a:r>
            <a:r>
              <a:rPr lang="hu-HU" dirty="0" err="1" smtClean="0"/>
              <a:t>Inkscape</a:t>
            </a:r>
            <a:r>
              <a:rPr lang="hu-HU" dirty="0" smtClean="0"/>
              <a:t>, Corel </a:t>
            </a:r>
            <a:r>
              <a:rPr lang="hu-HU" dirty="0" err="1" smtClean="0"/>
              <a:t>Draw</a:t>
            </a:r>
            <a:r>
              <a:rPr lang="hu-HU" dirty="0" smtClean="0"/>
              <a:t>)</a:t>
            </a:r>
          </a:p>
          <a:p>
            <a:r>
              <a:rPr lang="hu-HU" dirty="0" smtClean="0"/>
              <a:t>Pixelgrafikus képből csak körülményesen lehet előállítani vektorgrafikus képet ( körbe kell rajzolni kézzel az alakzatokat)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6135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1833" y="330199"/>
            <a:ext cx="7704667" cy="1422401"/>
          </a:xfrm>
        </p:spPr>
        <p:txBody>
          <a:bodyPr/>
          <a:lstStyle/>
          <a:p>
            <a:r>
              <a:rPr lang="hu-HU" dirty="0" smtClean="0"/>
              <a:t>Színképzési modellek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866900"/>
            <a:ext cx="7704667" cy="4132916"/>
          </a:xfrm>
        </p:spPr>
        <p:txBody>
          <a:bodyPr/>
          <a:lstStyle/>
          <a:p>
            <a:r>
              <a:rPr lang="hu-HU" dirty="0" smtClean="0"/>
              <a:t>A számítógép a képernyőn vagy nyomtatón megjelenő színeket is digitálisan tárolja</a:t>
            </a:r>
          </a:p>
          <a:p>
            <a:r>
              <a:rPr lang="hu-HU" dirty="0" smtClean="0"/>
              <a:t>Összetevőkből állítja elő színeket</a:t>
            </a:r>
          </a:p>
          <a:p>
            <a:r>
              <a:rPr lang="hu-HU" dirty="0" smtClean="0"/>
              <a:t>Két nagy színrendszer a jellemző:</a:t>
            </a:r>
          </a:p>
          <a:p>
            <a:pPr lvl="1"/>
            <a:r>
              <a:rPr lang="hu-HU" b="1" dirty="0" smtClean="0">
                <a:solidFill>
                  <a:srgbClr val="FF0000"/>
                </a:solidFill>
              </a:rPr>
              <a:t>RGB- színrendszer</a:t>
            </a:r>
          </a:p>
          <a:p>
            <a:pPr lvl="1"/>
            <a:r>
              <a:rPr lang="hu-HU" b="1" dirty="0" smtClean="0">
                <a:solidFill>
                  <a:srgbClr val="FF0000"/>
                </a:solidFill>
              </a:rPr>
              <a:t>CMYK- színrendszer</a:t>
            </a:r>
          </a:p>
          <a:p>
            <a:pPr marL="457200" lvl="1" indent="0">
              <a:buNone/>
            </a:pPr>
            <a:r>
              <a:rPr lang="hu-HU" b="1" dirty="0" smtClean="0">
                <a:solidFill>
                  <a:srgbClr val="FF0000"/>
                </a:solidFill>
              </a:rPr>
              <a:t> </a:t>
            </a:r>
            <a:endParaRPr lang="hu-H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5918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1744" y="289380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Az </a:t>
            </a:r>
            <a:r>
              <a:rPr lang="hu-HU" dirty="0" err="1" smtClean="0"/>
              <a:t>RGB-színrendszer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28216" y="1706880"/>
            <a:ext cx="4330824" cy="4389120"/>
          </a:xfrm>
        </p:spPr>
        <p:txBody>
          <a:bodyPr>
            <a:normAutofit/>
          </a:bodyPr>
          <a:lstStyle/>
          <a:p>
            <a:r>
              <a:rPr lang="hu-HU" dirty="0" smtClean="0"/>
              <a:t>Additív(</a:t>
            </a:r>
            <a:r>
              <a:rPr lang="hu-HU" dirty="0" err="1" smtClean="0"/>
              <a:t>öszeadó</a:t>
            </a:r>
            <a:r>
              <a:rPr lang="hu-HU" dirty="0" smtClean="0"/>
              <a:t>) színkeverés</a:t>
            </a:r>
          </a:p>
          <a:p>
            <a:r>
              <a:rPr lang="hu-HU" dirty="0" smtClean="0"/>
              <a:t>Képernyőn, kijelzőkön használjuk</a:t>
            </a:r>
            <a:r>
              <a:rPr lang="hu-HU" dirty="0" smtClean="0">
                <a:sym typeface="Wingdings" pitchFamily="2" charset="2"/>
              </a:rPr>
              <a:t> különböző fények keveredése</a:t>
            </a:r>
            <a:endParaRPr lang="hu-HU" dirty="0" smtClean="0"/>
          </a:p>
          <a:p>
            <a:r>
              <a:rPr lang="hu-HU" b="1" dirty="0" smtClean="0">
                <a:solidFill>
                  <a:srgbClr val="FF0000"/>
                </a:solidFill>
              </a:rPr>
              <a:t>A vörös, zöld kék színek arányával adjuk meg a színt</a:t>
            </a:r>
          </a:p>
          <a:p>
            <a:r>
              <a:rPr lang="hu-HU" dirty="0" smtClean="0"/>
              <a:t>Mindhárom érték 0..255 közötti érték lehet</a:t>
            </a:r>
            <a:r>
              <a:rPr lang="hu-HU" dirty="0" smtClean="0">
                <a:sym typeface="Wingdings" pitchFamily="2" charset="2"/>
              </a:rPr>
              <a:t> 3x8 bit</a:t>
            </a:r>
            <a:endParaRPr lang="hu-HU" dirty="0" smtClean="0"/>
          </a:p>
          <a:p>
            <a:r>
              <a:rPr lang="hu-HU" dirty="0" smtClean="0"/>
              <a:t>A három szín eredője a fehér szín</a:t>
            </a:r>
            <a:endParaRPr lang="hu-HU" dirty="0"/>
          </a:p>
        </p:txBody>
      </p:sp>
      <p:pic>
        <p:nvPicPr>
          <p:cNvPr id="1026" name="Picture 2" descr="https://encrypted-tbn2.gstatic.com/images?q=tbn:ANd9GcTDV-ckmcbiU5s4R5UB5dH9CFb7FjmBG_WdnGJLmjwmmeFa3IDk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432380"/>
            <a:ext cx="4211960" cy="3336040"/>
          </a:xfrm>
          <a:prstGeom prst="rect">
            <a:avLst/>
          </a:prstGeom>
          <a:noFill/>
        </p:spPr>
      </p:pic>
      <p:pic>
        <p:nvPicPr>
          <p:cNvPr id="1028" name="Picture 4" descr="https://helpx.adobe.com/hu/illustrator/using/images/cl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8820" y="4653136"/>
            <a:ext cx="2438400" cy="2133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9804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581528" cy="78296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A </a:t>
            </a:r>
            <a:r>
              <a:rPr lang="hu-HU" dirty="0" err="1" smtClean="0"/>
              <a:t>CMYK-színrendszer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49300" y="1806724"/>
            <a:ext cx="4258816" cy="4479776"/>
          </a:xfrm>
        </p:spPr>
        <p:txBody>
          <a:bodyPr>
            <a:normAutofit/>
          </a:bodyPr>
          <a:lstStyle/>
          <a:p>
            <a:r>
              <a:rPr lang="hu-HU" dirty="0" err="1" smtClean="0"/>
              <a:t>Szubsztraktív</a:t>
            </a:r>
            <a:r>
              <a:rPr lang="hu-HU" dirty="0" smtClean="0"/>
              <a:t> (kivonó)színkeverés</a:t>
            </a:r>
          </a:p>
          <a:p>
            <a:r>
              <a:rPr lang="hu-HU" dirty="0" smtClean="0"/>
              <a:t>Nyomtatásban használjuk</a:t>
            </a:r>
          </a:p>
          <a:p>
            <a:r>
              <a:rPr lang="hu-HU" dirty="0" smtClean="0"/>
              <a:t>Cián, </a:t>
            </a:r>
            <a:r>
              <a:rPr lang="hu-HU" dirty="0" err="1" smtClean="0"/>
              <a:t>magenta</a:t>
            </a:r>
            <a:r>
              <a:rPr lang="hu-HU" dirty="0" smtClean="0"/>
              <a:t>, sárga színekből keverjük ki a színt.</a:t>
            </a:r>
          </a:p>
          <a:p>
            <a:r>
              <a:rPr lang="hu-HU" dirty="0" smtClean="0"/>
              <a:t>A feketét plusz színként adjuk hozzá</a:t>
            </a:r>
            <a:r>
              <a:rPr lang="hu-HU" dirty="0" smtClean="0">
                <a:sym typeface="Wingdings" pitchFamily="2" charset="2"/>
              </a:rPr>
              <a:t>.</a:t>
            </a:r>
          </a:p>
          <a:p>
            <a:r>
              <a:rPr lang="hu-HU" dirty="0" smtClean="0">
                <a:sym typeface="Wingdings" pitchFamily="2" charset="2"/>
              </a:rPr>
              <a:t>4x8 =32 biten tárolja színt  </a:t>
            </a:r>
            <a:endParaRPr lang="hu-HU" dirty="0"/>
          </a:p>
        </p:txBody>
      </p:sp>
      <p:pic>
        <p:nvPicPr>
          <p:cNvPr id="27652" name="Picture 4" descr="http://www.logoterv.hu/ma_files/szubtrakti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340768"/>
            <a:ext cx="3048000" cy="2914650"/>
          </a:xfrm>
          <a:prstGeom prst="rect">
            <a:avLst/>
          </a:prstGeom>
          <a:noFill/>
        </p:spPr>
      </p:pic>
      <p:pic>
        <p:nvPicPr>
          <p:cNvPr id="27654" name="Picture 6" descr="https://helpx.adobe.com/hu/illustrator/using/images/cl_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437112"/>
            <a:ext cx="3333750" cy="2171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6989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Képformátumok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98897" y="1136948"/>
            <a:ext cx="8345103" cy="5337720"/>
          </a:xfrm>
        </p:spPr>
        <p:txBody>
          <a:bodyPr>
            <a:normAutofit/>
          </a:bodyPr>
          <a:lstStyle/>
          <a:p>
            <a:r>
              <a:rPr lang="hu-HU" u="sng" dirty="0" smtClean="0"/>
              <a:t>Tömörítés nélkül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BMP</a:t>
            </a:r>
            <a:r>
              <a:rPr lang="hu-HU" dirty="0" smtClean="0"/>
              <a:t>: </a:t>
            </a:r>
            <a:r>
              <a:rPr lang="hu-HU" dirty="0" smtClean="0"/>
              <a:t>a Windows alapformátuma, </a:t>
            </a:r>
            <a:r>
              <a:rPr lang="hu-HU" dirty="0" smtClean="0"/>
              <a:t>csak RGB </a:t>
            </a:r>
            <a:r>
              <a:rPr lang="hu-HU" dirty="0" smtClean="0"/>
              <a:t>színtér. </a:t>
            </a:r>
            <a:r>
              <a:rPr lang="hu-HU" dirty="0"/>
              <a:t>B</a:t>
            </a:r>
            <a:r>
              <a:rPr lang="hu-HU" dirty="0" smtClean="0"/>
              <a:t>öngészők nem mindig ismerik fel.</a:t>
            </a:r>
          </a:p>
          <a:p>
            <a:pPr lvl="1"/>
            <a:r>
              <a:rPr lang="hu-HU" dirty="0">
                <a:solidFill>
                  <a:srgbClr val="FF0000"/>
                </a:solidFill>
              </a:rPr>
              <a:t>RAW</a:t>
            </a:r>
            <a:r>
              <a:rPr lang="hu-HU" dirty="0" smtClean="0"/>
              <a:t>: nyers képformátum, profi fényképezőgépek használják. Nehezen feldolgozható</a:t>
            </a:r>
          </a:p>
          <a:p>
            <a:r>
              <a:rPr lang="hu-HU" u="sng" dirty="0" smtClean="0"/>
              <a:t>Veszteségmentes tömörítés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TIFF</a:t>
            </a:r>
            <a:r>
              <a:rPr lang="hu-HU" dirty="0" smtClean="0"/>
              <a:t>: a szkennerek </a:t>
            </a:r>
            <a:r>
              <a:rPr lang="hu-HU" dirty="0" smtClean="0"/>
              <a:t>használják leginkább, és a profi nyomdászatban</a:t>
            </a:r>
          </a:p>
          <a:p>
            <a:pPr lvl="1"/>
            <a:r>
              <a:rPr lang="hu-HU" dirty="0">
                <a:solidFill>
                  <a:srgbClr val="FF0000"/>
                </a:solidFill>
              </a:rPr>
              <a:t>PNG</a:t>
            </a:r>
            <a:r>
              <a:rPr lang="hu-HU" sz="1800" b="1" dirty="0" smtClean="0">
                <a:solidFill>
                  <a:srgbClr val="FF0000"/>
                </a:solidFill>
              </a:rPr>
              <a:t>:</a:t>
            </a:r>
            <a:r>
              <a:rPr lang="hu-HU" sz="1800" b="1" dirty="0" smtClean="0"/>
              <a:t> </a:t>
            </a:r>
            <a:r>
              <a:rPr lang="hu-HU" dirty="0"/>
              <a:t>hálózatos környezetre fejlesztett, </a:t>
            </a:r>
            <a:r>
              <a:rPr lang="hu-HU" dirty="0" smtClean="0"/>
              <a:t>a CMYK </a:t>
            </a:r>
            <a:r>
              <a:rPr lang="hu-HU" dirty="0"/>
              <a:t>színrendszert is kezeli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GIF</a:t>
            </a:r>
            <a:r>
              <a:rPr lang="hu-HU" sz="1800" dirty="0" smtClean="0">
                <a:solidFill>
                  <a:srgbClr val="FF0000"/>
                </a:solidFill>
              </a:rPr>
              <a:t>: </a:t>
            </a:r>
            <a:r>
              <a:rPr lang="hu-HU" dirty="0"/>
              <a:t>animációk tárolására is alkalmas, 256 szín maximum, RGB színtér</a:t>
            </a:r>
          </a:p>
          <a:p>
            <a:r>
              <a:rPr lang="hu-HU" u="sng" dirty="0" smtClean="0"/>
              <a:t>Veszteséges tömörítés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JPG, JPEG</a:t>
            </a:r>
            <a:r>
              <a:rPr lang="hu-HU" dirty="0" smtClean="0"/>
              <a:t>: fotóknál jó, vonalas rajzoknál nem megfelelő minőség. Legnépszerűbb formátum a digitális fotóknál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622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6433" y="469899"/>
            <a:ext cx="7704667" cy="1117601"/>
          </a:xfrm>
        </p:spPr>
        <p:txBody>
          <a:bodyPr/>
          <a:lstStyle/>
          <a:p>
            <a:r>
              <a:rPr lang="hu-HU" dirty="0" smtClean="0"/>
              <a:t>Az analóg és a digitális jel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841500"/>
            <a:ext cx="7704667" cy="4158316"/>
          </a:xfrm>
        </p:spPr>
        <p:txBody>
          <a:bodyPr/>
          <a:lstStyle/>
          <a:p>
            <a:r>
              <a:rPr lang="hu-HU" dirty="0" smtClean="0"/>
              <a:t>A számítógépek digitális adatokat kezelnek</a:t>
            </a:r>
            <a:r>
              <a:rPr lang="hu-HU" dirty="0" smtClean="0">
                <a:sym typeface="Wingdings" panose="05000000000000000000" pitchFamily="2" charset="2"/>
              </a:rPr>
              <a:t> meghatározott </a:t>
            </a:r>
            <a:r>
              <a:rPr lang="hu-HU" dirty="0" smtClean="0">
                <a:sym typeface="Wingdings" panose="05000000000000000000" pitchFamily="2" charset="2"/>
              </a:rPr>
              <a:t>értékeket </a:t>
            </a:r>
            <a:r>
              <a:rPr lang="hu-HU" dirty="0" smtClean="0">
                <a:sym typeface="Wingdings" panose="05000000000000000000" pitchFamily="2" charset="2"/>
              </a:rPr>
              <a:t>vehetnek fel  a </a:t>
            </a:r>
            <a:r>
              <a:rPr lang="hu-HU" dirty="0" smtClean="0">
                <a:sym typeface="Wingdings" panose="05000000000000000000" pitchFamily="2" charset="2"/>
              </a:rPr>
              <a:t>jelek (</a:t>
            </a:r>
            <a:r>
              <a:rPr lang="hu-HU" dirty="0" smtClean="0">
                <a:sym typeface="Wingdings" panose="05000000000000000000" pitchFamily="2" charset="2"/>
              </a:rPr>
              <a:t>kettes számrendszerben </a:t>
            </a:r>
            <a:r>
              <a:rPr lang="hu-HU" dirty="0" smtClean="0">
                <a:sym typeface="Wingdings" panose="05000000000000000000" pitchFamily="2" charset="2"/>
              </a:rPr>
              <a:t>tárolja az adatokat)</a:t>
            </a:r>
            <a:endParaRPr lang="hu-HU" dirty="0" smtClean="0">
              <a:sym typeface="Wingdings" panose="05000000000000000000" pitchFamily="2" charset="2"/>
            </a:endParaRPr>
          </a:p>
          <a:p>
            <a:r>
              <a:rPr lang="hu-HU" dirty="0" smtClean="0">
                <a:sym typeface="Wingdings" panose="05000000000000000000" pitchFamily="2" charset="2"/>
              </a:rPr>
              <a:t>Az analóg jelek tetszőleges értéket felvehetnek át kell alakítani őket digitális </a:t>
            </a:r>
            <a:r>
              <a:rPr lang="hu-HU" dirty="0" smtClean="0">
                <a:sym typeface="Wingdings" panose="05000000000000000000" pitchFamily="2" charset="2"/>
              </a:rPr>
              <a:t>jelekké!</a:t>
            </a:r>
            <a:endParaRPr lang="hu-HU" dirty="0" smtClean="0">
              <a:sym typeface="Wingdings" panose="05000000000000000000" pitchFamily="2" charset="2"/>
            </a:endParaRPr>
          </a:p>
          <a:p>
            <a:r>
              <a:rPr lang="hu-HU" dirty="0" smtClean="0">
                <a:sym typeface="Wingdings" panose="05000000000000000000" pitchFamily="2" charset="2"/>
              </a:rPr>
              <a:t>A hangok és a képek analóg jelekből állnak a számítógépes felhasználáshoz digitalizálni kell </a:t>
            </a:r>
            <a:r>
              <a:rPr lang="hu-HU" dirty="0" smtClean="0">
                <a:sym typeface="Wingdings" panose="05000000000000000000" pitchFamily="2" charset="2"/>
              </a:rPr>
              <a:t>őket!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044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6933" y="206465"/>
            <a:ext cx="7704667" cy="105410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analóg és digitális jel közötti különbség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http://itarena.hu/wp-content/uploads/2011/01/image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06" y="2080744"/>
            <a:ext cx="7458520" cy="4091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00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8033" y="355599"/>
            <a:ext cx="7704667" cy="1206501"/>
          </a:xfrm>
        </p:spPr>
        <p:txBody>
          <a:bodyPr/>
          <a:lstStyle/>
          <a:p>
            <a:r>
              <a:rPr lang="hu-HU" dirty="0" smtClean="0"/>
              <a:t>A hang digitalizálása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20233" y="1562100"/>
            <a:ext cx="7704667" cy="4572000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A hang digitalizálása két lépésből áll, és általában tömörítés is kapcsolódik hozzá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Mintavételezés:</a:t>
            </a:r>
            <a:r>
              <a:rPr lang="hu-HU" dirty="0" smtClean="0"/>
              <a:t> megfelelő időközönként  tároljuk a hang értékét. A mintavételezés frekvenciája: 11, 22 vagy 44 KHZ általában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Kvantálás:</a:t>
            </a:r>
            <a:r>
              <a:rPr lang="hu-HU" dirty="0"/>
              <a:t> a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mért legnagyobb és legkisebb érték közötti tartományt szintekre osztjuk, és a legközelebbi szinteket rendeljük az adott ponthoz (időpillanathoz).Általában 16 bites, vagyis 65 536 szint van.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Tömörítés: </a:t>
            </a:r>
            <a:r>
              <a:rPr lang="hu-HU" dirty="0" smtClean="0"/>
              <a:t>általában nagy adatmennyiséggel írható </a:t>
            </a:r>
            <a:r>
              <a:rPr lang="hu-HU" dirty="0" smtClean="0"/>
              <a:t>le a </a:t>
            </a:r>
            <a:r>
              <a:rPr lang="hu-HU" dirty="0" smtClean="0"/>
              <a:t>hang, ezért szükséges a tömörítés. </a:t>
            </a:r>
          </a:p>
          <a:p>
            <a:r>
              <a:rPr lang="hu-HU" dirty="0" smtClean="0"/>
              <a:t>Hangoknál  általában veszteséges tömörítést alkalmaznak, vagyis a tömörítő eljárásokkal információ veszik el (csökken a hang minősége)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5929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digitalizált hang minősége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30400"/>
            <a:ext cx="7704667" cy="4069416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A digitalizált hang nem tartalmaz zajt, így jobb minőséget eredményez.</a:t>
            </a:r>
          </a:p>
          <a:p>
            <a:r>
              <a:rPr lang="hu-HU" dirty="0" smtClean="0"/>
              <a:t>Ugyanakkor a mintavételezésnél információ vesztés történik, ez jó esetben nem hallható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A </a:t>
            </a:r>
            <a:r>
              <a:rPr lang="hu-HU" dirty="0" smtClean="0">
                <a:solidFill>
                  <a:srgbClr val="FF0000"/>
                </a:solidFill>
              </a:rPr>
              <a:t>mintavételezés </a:t>
            </a:r>
            <a:r>
              <a:rPr lang="hu-HU" dirty="0" smtClean="0">
                <a:solidFill>
                  <a:srgbClr val="FF0000"/>
                </a:solidFill>
              </a:rPr>
              <a:t>frekvenciája (gyakorisága) alapvetően meghatározza a digitális hang minőségét</a:t>
            </a:r>
          </a:p>
          <a:p>
            <a:r>
              <a:rPr lang="hu-HU" dirty="0" smtClean="0"/>
              <a:t>Minél sűrűbben veszünk mintát (minél nagyobb a frekvencia) annál jobb a minőség, de annál több adatot kell tárolnunk</a:t>
            </a:r>
          </a:p>
          <a:p>
            <a:r>
              <a:rPr lang="hu-HU" dirty="0" smtClean="0"/>
              <a:t>A másik tényező ami minőséget meghatározza, hogy hány biten tároljuk hangot ( hányféle értéket tudunk tárolni)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3589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4118" y="304799"/>
            <a:ext cx="7704667" cy="1143001"/>
          </a:xfrm>
        </p:spPr>
        <p:txBody>
          <a:bodyPr/>
          <a:lstStyle/>
          <a:p>
            <a:r>
              <a:rPr lang="hu-HU" dirty="0" smtClean="0"/>
              <a:t>A hang digitalizálása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1295400"/>
            <a:ext cx="7974031" cy="4826000"/>
          </a:xfrm>
        </p:spPr>
      </p:pic>
    </p:spTree>
    <p:extLst>
      <p:ext uri="{BB962C8B-B14F-4D97-AF65-F5344CB8AC3E}">
        <p14:creationId xmlns:p14="http://schemas.microsoft.com/office/powerpoint/2010/main" val="3367019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Számítógépes hangformátumok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197100"/>
            <a:ext cx="7704667" cy="3802716"/>
          </a:xfrm>
        </p:spPr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MP3: </a:t>
            </a:r>
            <a:r>
              <a:rPr lang="hu-HU" dirty="0" smtClean="0"/>
              <a:t>nagyon gyakori  tömörített fájlformátum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WAV</a:t>
            </a:r>
            <a:r>
              <a:rPr lang="hu-HU" dirty="0" smtClean="0"/>
              <a:t>: nagy méretű, tömörítetlen fájlok</a:t>
            </a:r>
          </a:p>
          <a:p>
            <a:r>
              <a:rPr lang="hu-HU" b="1" dirty="0">
                <a:solidFill>
                  <a:srgbClr val="FF0000"/>
                </a:solidFill>
              </a:rPr>
              <a:t>CDA:</a:t>
            </a:r>
            <a:r>
              <a:rPr lang="hu-HU" dirty="0" smtClean="0"/>
              <a:t> a zenei CD-k formátuma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MIDI:</a:t>
            </a:r>
            <a:r>
              <a:rPr lang="hu-HU" dirty="0" smtClean="0"/>
              <a:t> zenei művek szerkezetére, tárolásra</a:t>
            </a:r>
            <a:r>
              <a:rPr lang="hu-HU" dirty="0" smtClean="0">
                <a:sym typeface="Wingdings" panose="05000000000000000000" pitchFamily="2" charset="2"/>
              </a:rPr>
              <a:t> dalszerző programok használják</a:t>
            </a:r>
            <a:endParaRPr lang="hu-HU" dirty="0" smtClean="0"/>
          </a:p>
          <a:p>
            <a:r>
              <a:rPr lang="hu-HU" b="1" dirty="0" smtClean="0">
                <a:solidFill>
                  <a:srgbClr val="FF0000"/>
                </a:solidFill>
              </a:rPr>
              <a:t>RA</a:t>
            </a:r>
            <a:r>
              <a:rPr lang="hu-HU" dirty="0" smtClean="0"/>
              <a:t>: </a:t>
            </a:r>
            <a:r>
              <a:rPr lang="hu-HU" dirty="0" err="1" smtClean="0"/>
              <a:t>streaming</a:t>
            </a:r>
            <a:r>
              <a:rPr lang="hu-HU" dirty="0" smtClean="0"/>
              <a:t> formátum, nem szükséges letölteni, műsorszórásra alkalmas</a:t>
            </a:r>
          </a:p>
        </p:txBody>
      </p:sp>
    </p:spTree>
    <p:extLst>
      <p:ext uri="{BB962C8B-B14F-4D97-AF65-F5344CB8AC3E}">
        <p14:creationId xmlns:p14="http://schemas.microsoft.com/office/powerpoint/2010/main" val="3163217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725544" cy="926976"/>
          </a:xfrm>
        </p:spPr>
        <p:txBody>
          <a:bodyPr/>
          <a:lstStyle/>
          <a:p>
            <a:pPr algn="ctr"/>
            <a:r>
              <a:rPr lang="hu-HU" dirty="0" smtClean="0"/>
              <a:t>A digitális képtárolás módjai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19572" y="1475656"/>
            <a:ext cx="8229600" cy="4683844"/>
          </a:xfrm>
        </p:spPr>
        <p:txBody>
          <a:bodyPr/>
          <a:lstStyle/>
          <a:p>
            <a:r>
              <a:rPr lang="hu-HU" dirty="0" smtClean="0"/>
              <a:t>A számítógép digitális </a:t>
            </a:r>
            <a:r>
              <a:rPr lang="hu-HU" dirty="0" smtClean="0"/>
              <a:t>adatok </a:t>
            </a:r>
            <a:r>
              <a:rPr lang="hu-HU" dirty="0" smtClean="0"/>
              <a:t>(kettes számrendszer) formájában tárolja a képeket.</a:t>
            </a:r>
          </a:p>
          <a:p>
            <a:r>
              <a:rPr lang="hu-HU" dirty="0" smtClean="0"/>
              <a:t>Kétféle tárolási mód a </a:t>
            </a:r>
            <a:r>
              <a:rPr lang="hu-HU" dirty="0" smtClean="0"/>
              <a:t>jellemező: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b="1" u="sng" dirty="0" smtClean="0">
                <a:solidFill>
                  <a:srgbClr val="FF0000"/>
                </a:solidFill>
              </a:rPr>
              <a:t>1.Rasztergrafika:</a:t>
            </a:r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a kép pontokból áll, azokhoz rendel </a:t>
            </a:r>
            <a:r>
              <a:rPr lang="hu-HU" dirty="0" err="1" smtClean="0"/>
              <a:t>aszámítógép</a:t>
            </a:r>
            <a:r>
              <a:rPr lang="hu-HU" dirty="0" smtClean="0"/>
              <a:t> színinformációt</a:t>
            </a:r>
            <a:r>
              <a:rPr lang="hu-HU" dirty="0" smtClean="0"/>
              <a:t>.</a:t>
            </a:r>
          </a:p>
          <a:p>
            <a:r>
              <a:rPr lang="hu-HU" b="1" u="sng" dirty="0" smtClean="0">
                <a:solidFill>
                  <a:srgbClr val="FF0000"/>
                </a:solidFill>
              </a:rPr>
              <a:t>2. vektorgrafika</a:t>
            </a:r>
          </a:p>
          <a:p>
            <a:pPr lvl="1"/>
            <a:r>
              <a:rPr lang="hu-HU" dirty="0" smtClean="0"/>
              <a:t>A grafikát matematika görbékkel írja le.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6609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123</TotalTime>
  <Words>892</Words>
  <Application>Microsoft Office PowerPoint</Application>
  <PresentationFormat>Diavetítés a képernyőre (4:3 oldalarány)</PresentationFormat>
  <Paragraphs>110</Paragraphs>
  <Slides>24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Corbel</vt:lpstr>
      <vt:lpstr>Verdana</vt:lpstr>
      <vt:lpstr>Wingdings</vt:lpstr>
      <vt:lpstr>Parallaxis</vt:lpstr>
      <vt:lpstr>Hangok és képek digitalizálása</vt:lpstr>
      <vt:lpstr>A tétel címe- Hang és kép digitalizálás</vt:lpstr>
      <vt:lpstr>Az analóg és a digitális jel</vt:lpstr>
      <vt:lpstr>Az analóg és digitális jel közötti különbség</vt:lpstr>
      <vt:lpstr>A hang digitalizálása</vt:lpstr>
      <vt:lpstr>A digitalizált hang minősége</vt:lpstr>
      <vt:lpstr>A hang digitalizálása</vt:lpstr>
      <vt:lpstr>Számítógépes hangformátumok</vt:lpstr>
      <vt:lpstr>A digitális képtárolás módjai</vt:lpstr>
      <vt:lpstr>PowerPoint bemutató</vt:lpstr>
      <vt:lpstr>Kép digitalizálása</vt:lpstr>
      <vt:lpstr>A raszter grafika (pixelgrafika)</vt:lpstr>
      <vt:lpstr>PowerPoint bemutató</vt:lpstr>
      <vt:lpstr>A digitális kép létrehozása</vt:lpstr>
      <vt:lpstr>PowerPoint bemutató</vt:lpstr>
      <vt:lpstr>A felbontás</vt:lpstr>
      <vt:lpstr>A színmélység</vt:lpstr>
      <vt:lpstr>A vektorgrafika jellemzői</vt:lpstr>
      <vt:lpstr>Vektorgrafika és rasztergrafika közötti különbség nagyításkor</vt:lpstr>
      <vt:lpstr>Vektor- és pixelgrafika átalakítása</vt:lpstr>
      <vt:lpstr>Színképzési modellek</vt:lpstr>
      <vt:lpstr>Az RGB-színrendszer</vt:lpstr>
      <vt:lpstr>A CMYK-színrendszer</vt:lpstr>
      <vt:lpstr>Képformátumok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21</cp:revision>
  <dcterms:created xsi:type="dcterms:W3CDTF">2016-04-24T08:57:14Z</dcterms:created>
  <dcterms:modified xsi:type="dcterms:W3CDTF">2016-05-16T14:11:17Z</dcterms:modified>
</cp:coreProperties>
</file>