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7" r:id="rId4"/>
    <p:sldId id="258" r:id="rId5"/>
    <p:sldId id="260" r:id="rId6"/>
    <p:sldId id="261" r:id="rId7"/>
    <p:sldId id="263" r:id="rId8"/>
    <p:sldId id="262" r:id="rId9"/>
    <p:sldId id="259" r:id="rId10"/>
    <p:sldId id="264" r:id="rId11"/>
    <p:sldId id="265" r:id="rId12"/>
    <p:sldId id="266" r:id="rId13"/>
    <p:sldId id="267" r:id="rId14"/>
    <p:sldId id="269" r:id="rId15"/>
    <p:sldId id="275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D1AF53-1AE7-4647-83C0-F25F74106523}" type="datetimeFigureOut">
              <a:rPr lang="hu-HU" smtClean="0"/>
              <a:pPr/>
              <a:t>2016.05.16.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DDAE57-FAE6-4FCE-8A02-9DB34FF0AC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perifériák. Beviteli eszközök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866360"/>
          </a:xfrm>
        </p:spPr>
        <p:txBody>
          <a:bodyPr/>
          <a:lstStyle/>
          <a:p>
            <a:pPr algn="ctr"/>
            <a:r>
              <a:rPr lang="hu-HU" dirty="0" smtClean="0"/>
              <a:t>Speciális billentyűk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lnSpcReduction="10000"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ESC</a:t>
            </a:r>
            <a:r>
              <a:rPr lang="hu-HU" dirty="0" smtClean="0"/>
              <a:t>- lenyomásával kiléphetünk az adott feladatból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SHIFT, CTR, ALT: </a:t>
            </a:r>
            <a:r>
              <a:rPr lang="hu-HU" dirty="0" smtClean="0"/>
              <a:t>megváltoztatja a mellette lenyomott billentyű értékét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INS:</a:t>
            </a:r>
            <a:r>
              <a:rPr lang="hu-HU" dirty="0" smtClean="0"/>
              <a:t> beszúró, illetve felülíró mód váltása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PRINT SCREEN</a:t>
            </a:r>
            <a:r>
              <a:rPr lang="hu-HU" dirty="0" smtClean="0"/>
              <a:t>: a képernyő tartalmát a vágólapra másolja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HOME, END</a:t>
            </a:r>
            <a:r>
              <a:rPr lang="hu-HU" dirty="0" smtClean="0"/>
              <a:t>: a szöveg elejére , illetve a végére viszi kurzort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PAGE UP, PAGE DOWN</a:t>
            </a:r>
            <a:r>
              <a:rPr lang="hu-HU" dirty="0" smtClean="0"/>
              <a:t>: lap elejére, illetve végére ugrik a kurzor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ENTER: </a:t>
            </a:r>
            <a:r>
              <a:rPr lang="hu-HU" dirty="0" smtClean="0"/>
              <a:t>végrehajtja a korábban begépelt utasítást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578328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Az egér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hu-HU" dirty="0" smtClean="0"/>
              <a:t>A grafikus felületű programok legfontosabb beviteli eszköze</a:t>
            </a:r>
          </a:p>
          <a:p>
            <a:r>
              <a:rPr lang="hu-HU" dirty="0" smtClean="0"/>
              <a:t>1970-ben jelent meg az első változata</a:t>
            </a:r>
          </a:p>
          <a:p>
            <a:r>
              <a:rPr lang="hu-HU" dirty="0" smtClean="0"/>
              <a:t>A felhasználó mozgatással, illetve kattintással tud információt közölni a számítógéppel.</a:t>
            </a:r>
          </a:p>
          <a:p>
            <a:r>
              <a:rPr lang="hu-HU" dirty="0" smtClean="0"/>
              <a:t>A mozgatás a kurzor helyzetét változtatja, a kattintás valamilyen eseményt vált ki (programindítás, feladat végrehajtás)</a:t>
            </a:r>
          </a:p>
          <a:p>
            <a:r>
              <a:rPr lang="hu-HU" dirty="0" smtClean="0"/>
              <a:t>Egy-vagy több gombja is lehet </a:t>
            </a:r>
            <a:r>
              <a:rPr lang="hu-HU" dirty="0" smtClean="0"/>
              <a:t>az </a:t>
            </a:r>
            <a:r>
              <a:rPr lang="hu-HU" dirty="0" smtClean="0"/>
              <a:t>egérnek</a:t>
            </a:r>
            <a:r>
              <a:rPr lang="hu-HU" dirty="0" smtClean="0">
                <a:sym typeface="Wingdings" pitchFamily="2" charset="2"/>
              </a:rPr>
              <a:t> leggyakoribb a jobb és balgombos egér, </a:t>
            </a:r>
            <a:r>
              <a:rPr lang="hu-HU" dirty="0" smtClean="0">
                <a:sym typeface="Wingdings" pitchFamily="2" charset="2"/>
              </a:rPr>
              <a:t>a középső </a:t>
            </a:r>
            <a:r>
              <a:rPr lang="hu-HU" dirty="0" smtClean="0">
                <a:sym typeface="Wingdings" pitchFamily="2" charset="2"/>
              </a:rPr>
              <a:t>gomb helyén görgető gombbal.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Az egér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hu-HU" dirty="0" err="1" smtClean="0"/>
              <a:t>Opto-mechanikus</a:t>
            </a:r>
            <a:r>
              <a:rPr lang="hu-HU" dirty="0" smtClean="0"/>
              <a:t> egér</a:t>
            </a:r>
          </a:p>
          <a:p>
            <a:pPr lvl="1"/>
            <a:r>
              <a:rPr lang="hu-HU" dirty="0" smtClean="0"/>
              <a:t>Egy műanyag vagy fémgolyó mozgása képezi le a felhasználó kézmozgását.</a:t>
            </a:r>
          </a:p>
          <a:p>
            <a:pPr lvl="1"/>
            <a:r>
              <a:rPr lang="hu-HU" dirty="0" smtClean="0"/>
              <a:t>Ezt mechanikai mozgást alakítja át az egér foto-elektromos impulzussá, amit közöl a számítógéppel</a:t>
            </a:r>
          </a:p>
          <a:p>
            <a:pPr lvl="1"/>
            <a:r>
              <a:rPr lang="hu-HU" dirty="0" smtClean="0"/>
              <a:t>Könnyen szennyeződik</a:t>
            </a:r>
          </a:p>
          <a:p>
            <a:r>
              <a:rPr lang="hu-HU" dirty="0" smtClean="0"/>
              <a:t>Optikai egér</a:t>
            </a:r>
          </a:p>
          <a:p>
            <a:pPr lvl="1"/>
            <a:r>
              <a:rPr lang="hu-HU" dirty="0" smtClean="0"/>
              <a:t>Nincs mechanikusan mozgó alkatrésze</a:t>
            </a:r>
          </a:p>
          <a:p>
            <a:pPr lvl="1"/>
            <a:r>
              <a:rPr lang="hu-HU" dirty="0" smtClean="0"/>
              <a:t>Fényforrás segítségével kép készül az egér alatti területről ennek megváltozása képezi le a mozgást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Az egér nyomógombjai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00808"/>
            <a:ext cx="8435280" cy="4623792"/>
          </a:xfrm>
        </p:spPr>
        <p:txBody>
          <a:bodyPr>
            <a:normAutofit/>
          </a:bodyPr>
          <a:lstStyle/>
          <a:p>
            <a:r>
              <a:rPr lang="hu-HU" dirty="0" smtClean="0"/>
              <a:t>Az Apple gépeknél az egygombos egér terjedt el</a:t>
            </a:r>
          </a:p>
          <a:p>
            <a:r>
              <a:rPr lang="hu-HU" dirty="0" smtClean="0"/>
              <a:t>A PC-nél a két és három gombos egerek terjedtek el</a:t>
            </a:r>
          </a:p>
          <a:p>
            <a:r>
              <a:rPr lang="hu-HU" dirty="0" smtClean="0"/>
              <a:t>Napjainkban </a:t>
            </a:r>
            <a:r>
              <a:rPr lang="hu-HU" dirty="0" smtClean="0"/>
              <a:t>a középső </a:t>
            </a:r>
            <a:r>
              <a:rPr lang="hu-HU" dirty="0" smtClean="0"/>
              <a:t>gombot már </a:t>
            </a:r>
            <a:r>
              <a:rPr lang="hu-HU" dirty="0" smtClean="0">
                <a:solidFill>
                  <a:srgbClr val="FF0000"/>
                </a:solidFill>
              </a:rPr>
              <a:t>görgető</a:t>
            </a:r>
            <a:r>
              <a:rPr lang="hu-HU" dirty="0" smtClean="0"/>
              <a:t> helyettesíti.</a:t>
            </a:r>
          </a:p>
          <a:p>
            <a:r>
              <a:rPr lang="hu-HU" dirty="0" smtClean="0"/>
              <a:t>A jobb gomb lenyomása </a:t>
            </a:r>
            <a:r>
              <a:rPr lang="hu-HU" dirty="0" smtClean="0"/>
              <a:t>általában a </a:t>
            </a:r>
            <a:r>
              <a:rPr lang="hu-HU" dirty="0" smtClean="0"/>
              <a:t>helyi menüt hívja elő a programokban</a:t>
            </a:r>
          </a:p>
          <a:p>
            <a:r>
              <a:rPr lang="hu-HU" dirty="0" smtClean="0"/>
              <a:t>A bal gomb lenyomásával kezeljük általában </a:t>
            </a:r>
            <a:r>
              <a:rPr lang="hu-HU" dirty="0" smtClean="0"/>
              <a:t>a programokat</a:t>
            </a:r>
            <a:r>
              <a:rPr lang="hu-HU" dirty="0" smtClean="0"/>
              <a:t>.</a:t>
            </a:r>
          </a:p>
          <a:p>
            <a:r>
              <a:rPr lang="hu-HU" dirty="0" smtClean="0"/>
              <a:t>Az egér gombjának folyamatos lenyomásával és az egér mozgatásával </a:t>
            </a:r>
            <a:r>
              <a:rPr lang="hu-HU" dirty="0" smtClean="0">
                <a:solidFill>
                  <a:srgbClr val="FF0000"/>
                </a:solidFill>
              </a:rPr>
              <a:t>vonszol</a:t>
            </a:r>
            <a:r>
              <a:rPr lang="hu-HU" dirty="0" smtClean="0"/>
              <a:t>hatjuk az egyes grafikus objektumokat.</a:t>
            </a:r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859216" cy="866360"/>
          </a:xfrm>
        </p:spPr>
        <p:txBody>
          <a:bodyPr/>
          <a:lstStyle/>
          <a:p>
            <a:pPr algn="ctr"/>
            <a:r>
              <a:rPr lang="hu-HU" dirty="0" smtClean="0"/>
              <a:t>Az egér csatlakozása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680520"/>
          </a:xfrm>
        </p:spPr>
        <p:txBody>
          <a:bodyPr>
            <a:normAutofit/>
          </a:bodyPr>
          <a:lstStyle/>
          <a:p>
            <a:r>
              <a:rPr lang="hu-HU" dirty="0" smtClean="0"/>
              <a:t>Vezetékes csatlakozás: vezetékkel kapcsolódik a számítógép valamelyik csatlakozójához:</a:t>
            </a:r>
          </a:p>
          <a:p>
            <a:pPr lvl="1"/>
            <a:r>
              <a:rPr lang="hu-HU" dirty="0" smtClean="0"/>
              <a:t>PS/2 csatlakozóhoz (zöld)</a:t>
            </a:r>
          </a:p>
          <a:p>
            <a:pPr lvl="1"/>
            <a:r>
              <a:rPr lang="hu-HU" dirty="0" smtClean="0"/>
              <a:t>USB csatlakozóhoz</a:t>
            </a:r>
          </a:p>
          <a:p>
            <a:r>
              <a:rPr lang="hu-HU" dirty="0" smtClean="0"/>
              <a:t>Vezeték nélküli csatlakozással is lehetséges </a:t>
            </a:r>
            <a:r>
              <a:rPr lang="hu-HU" dirty="0" smtClean="0"/>
              <a:t>a kapcsolat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Rádiófrekvenciás kapcsolattal</a:t>
            </a:r>
          </a:p>
          <a:p>
            <a:pPr lvl="1"/>
            <a:r>
              <a:rPr lang="hu-HU" dirty="0" err="1" smtClean="0"/>
              <a:t>Bluetooth</a:t>
            </a:r>
            <a:r>
              <a:rPr lang="hu-HU" dirty="0" smtClean="0"/>
              <a:t> kapcsolattal</a:t>
            </a:r>
          </a:p>
          <a:p>
            <a:pPr lvl="1"/>
            <a:r>
              <a:rPr lang="hu-HU" dirty="0" smtClean="0"/>
              <a:t>Infravörös kapcsolattal</a:t>
            </a:r>
          </a:p>
          <a:p>
            <a:pPr>
              <a:buNone/>
            </a:pPr>
            <a:r>
              <a:rPr lang="hu-HU" dirty="0" smtClean="0"/>
              <a:t>A vezeték nélküli egér használatához megfelelő adapter is kell, ami veszi a jeleket!</a:t>
            </a: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golyós egér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1746" name="Picture 2" descr="Képtalálat a következ&amp;odblac;re: „fényceruza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34929"/>
            <a:ext cx="3384376" cy="2882988"/>
          </a:xfrm>
          <a:prstGeom prst="rect">
            <a:avLst/>
          </a:prstGeom>
          <a:noFill/>
        </p:spPr>
      </p:pic>
      <p:sp>
        <p:nvSpPr>
          <p:cNvPr id="31748" name="AutoShape 4" descr="data:image/jpeg;base64,/9j/4AAQSkZJRgABAQAAAQABAAD/2wCEAAkGBxMTEhUTExMVFhUXGBcYFxYXGRUYGBgYFxgYGBcYGhgaHSggGB0lHRYXIjEhJSkrLi4uFx8zODMtNygtLisBCgoKDg0OGxAQGy4lICUtLS8tKy0tLS0tLS0tLS0tLS0uLS0tLS0tLS0tLS0tLS0tLS0tLS0tLS0tLS0tLSstLf/AABEIAMIBAwMBIgACEQEDEQH/xAAcAAABBQEBAQAAAAAAAAAAAAAFAQIDBAYABwj/xABBEAABAwIEAggDBQcCBwEBAAABAgMRACEEBRIxQVEGEyIyYXGBkaGx8EJSwdHxFCNicoKS4QdTFSQzQ6KywmMW/8QAGQEAAwEBAQAAAAAAAAAAAAAAAQIDBAAF/8QALxEAAgIBAwMBBwMFAQAAAAAAAAECEQMSITEEQWFREyIycYHR8AWRsRQjoeHxwf/aAAwDAQACEQMRAD8A1KPqamQmogfq5qUL+tq8k2kyU+Ap3sKhCqjcfiuAXAoc6jxr5Q2VJEqjsjmfyqDAKLhJPcG55nlRFxAiTvy5Vu6Xp9XvSM2bLXuowZz7EKnUpKIMQBJqNWZrO7y/QAUexOVNrU44pMpQgmJiSNhNY13pBhQrT+zEEgkS4q4FjttWvSkR1BA5gf8Add96QZmf99350NGMwjndcWyeTg1o/uTceopzmWuxqRpdT95ohfuB2h6ihXocpBlnOXBtiT/UkflRBjPsRwU0v4H51iUPQYNjyq60sGg0NZtUdJHB32D5pIPzqzh+kTCu8VIP8ST8TWMbeI2UR61N+3rHGfMA1N4YPsMsjXc3bWIbcEocSr+Ugn2q001aw9TvXnRxqD3mh5psauYbNNPcfcb8FdpP41KXSwfBRZ2bzSOUmlP1F6zeE6QP8Q08P4TpV7URY6SMbLSto8lC3uLe9Rl0slwOsy7hQA8o86cEDjelwykrGpKwoeBqQqA4VFwlHlDqSfBHB4CKUNczSlZ4Ck0nnQCKUgcKWRUfU+tO0UwCF9+Le9VltBVwoT486v6RTeoSfsiig2B22VKMlextG/8AiibDAAuL8ByqdDQGwAp6U+/OqIVsaExc70vV8TT7edcU8/amQjGFM+ArtM7e9S6OftSETTpCkZQKWnQK6mOMU1jFRNvf8ADUv7WBuR7n/FURhgAkqVJNo8TwvUrrZAHZmLbg1hNdInfzFKRvP151TQ8t5YQiZJ42gcT5UNxj4SSUDzTf4TetJ0bZShAWqEuOCQkkatHzvVsGHXLwRyzUI2GmGUISlI2T8TzoZmmZQSJq665FefYnGF15xc9mYA8BYfXjXqyelUjz0tTtk2d9JChBQkEagb8NoA+M1mcHkS3khTS21qI7moBY8CD+dSZ+6CpCJ8SeU2FD8QwppYUlQO8FNiI2g+NJu0PSQ3D4KNVjqUQiPIyf/n3NW3spdYUNLoSraJKYPIK2+IqxljJU6glUIb/eOKPDTcD1UQPKoc7aeSovluUkgBYOtOomZ8JtAPPwoTailYqi5S9PIYy1911aWcWlJSqweXAKPELG4jgSa1jPQ7CvdnC4v94kXSoSDwm1wCfPes5kyXv2Yv4ltLrYtYAKQTEbAEjaYPpXo3QfL0AF5LKUagIWkghQ8wYI9B40FJ8Nf+lNCStSv6UeX41K2HVMuphaTBjtDzteDv609t0KFiDVnpuQvGPLH3o/tAFvas848oEEwfP8xBpqMX9UtVUFlGmE0PGPPEkeY1D33+dSJxU8J/lv8N64tHJF8Ms6iNqts5y6m2rUOSrj40NS8DsaQmgVs2a8SwhtlzUUuLBKg0Y0kRuJvv8ACiGAz10dxxt8fdV2F+/GsEpwk+QgfXvSpVXBs9VwvSFknS4FMq5LHZ9FbfKiwRIkEEHiLivJcNnLqRpJC0/dWJ+O4oxlWbpBlpxWHV909po+nCoywQl4KLJJHoJpuihmFz+IGJb0Ts8jtNnxP3aMlEgKBCknZQuIrNPDKJWORMigUt+VKPAUunmamkONIpdPoKelPL3pVEDzp0KNCeVq6eVOgnemqPKnQBCOdM1cqeR+lNO/4UwBhR411KZ8K6icefsO+FwZ8jUWLfgyDaZ0kxfz2IrkIQq8kHmDVPH4R0AlMLHhY+3Gkl0uSPa/kUj1EJeCXJcEp96FkaR2lReEjhPjtR/PsrQ8NSrKAhH8I8OVRZDh+pw2pQhxztHwA2H1zqnjs7Tsk6jxJ29K3YcahCnyzHmyapbdgNh3MUjUguFSLjtcvA011tDKEFSoKyoAeCeM1YXmSbyRWSzTNitclVh3RyA2ii0KmU8TiOsWpe4Jt5CwpG13kmwE/XrFWMHiG1khyIg3gb/OonMKi6dSlJneRsPEDauoNjlPqDYKTGs6lRxAkJB9Qox41o+hmZapSRqFx1Z2WNyj/wCkneZFZfH4gBAQmyQB7fOtD0RaCXkMgoVrBUnTN9KZ0zwV4+VQyY1LZmnFkXwP4Xt9fU9ExeECGQ11KnGVEqKUghSCTqhWlUq3JkUfwrTeDwP7tJSNJUEqJJk7C/oKz+RQ7iCCp5KjA5pW2O6SIsRYSNjNEenWIKihlJESFLkxCZ57b1TE5P4/39V58mLPieFNRf08/wAnnymOscIKgCZMqMCf1qPNcEZPYCYOkxEE35GOPIbVbLrTbqtSUxpjStdgqQT2rwY+NI5icOtKyHUElEaQtBOpVuESfkCau6Z5mKCjjernuwdmOSFoJ1wNY1Jgzb86DPYYC4NarHZPiQ024tJKCBpIMxNxI3BoMvD3uDPH9K5oim4ze7r0YM/aFgaT2h4wT77impe8SPO4/OjDGVLcCilMhIlW3j77cKofslTo1wzuJEMWRvtzFxV4KqirCEbfCmBa0/X4bUDTHqEwoDUqKGtY4cbVeZdSdjXFlki+Atl+aONWSZSd0Kuk+hrU5HmgmcOrqlnvMru0v+UnumsUg1dwjidQkwJEneBzo0Gz1TBY1D0pgtujvNq+aTxFSkAedZrLyHQE9al0DuLSYdR6G5HhR3BYtRPVOj94BZWwWB+NQy4FWqJaGXsyzB8qQkCuVPlSR6VkLnHxrtPoKUfRpDToAnlam6f1qSPU0h+hTAIoH1NdUldROPGFNrSYbXMC+rYHkDxpzGfFMhQuPaoHSYgGBz+frTkZTLSnlWSkwBz8TRw5sl1ydlxY6t7CY3PVLTpBIHG/wqgy4VnSFR4ngOPnVt3LkqQC32rXIIN+cUOayh1ZVoQtWm6tKSSBzitVsz0iZrCoha1ElKd1EkCNptQHM2kFRKNgQIBJm11XNGukyixg2mPtvHrF89MwhP4+tU8ny9pxOlWIQ0sEAJXOlQjfVwvQOACG1Axx5SATVrApKpGoggGQSANwO8dt6L4zLSy8UL0qUkAykyLgEX9aqqaAaKgJ1m0Dgnf3J/8AGurYSToiRhwSErSbcVbcbhXH0rbf6bNMBbqnHA3COrTxKZBlXuT/AG1h2Asd0kRuIgeqdpqzh8U4kyLHmmx9tvlQQ59BdGMtOHSonEB1BEogepJvvQDMs10OLeDqAZIU2RKtCJEgjb7Sr1lejnSh9tspUJQoQkk6RMTEnsztx9KG5njVKK03goIA0/eG8AWuZkW7Ip0qRDNkc57syvSLMi8QUkg9okA2MmZjnvWeDipiTNF8XlykXkERNiDHtVJ1JESNpvFIysIxiqRZwfSJ9tOjWotmCWyo6TBnu7b+FbzA9NGX8KcOQ2h4RoW6Lbgka+Ei14rDZM20pZLigkJSVAGxVA2HM0mHyd5w6kNqXqvCIUf7Rf4U0W1wdKMZbM9JynGaTcpFiecLKALK4eZ5CrCFNurUHGlpQNR6wp1Ai+kBYMk8IJrPdHeiGYi+jq2yN3lBEf0m/pFajB5I8k3xGFCv4HiD7ERVKvwYPZTx2klJf5+wCxmHCVqSAQBAIO8wJE8b2qIsg73+vyvatBjujb6QVaesBuVIIUfbeqWEy5xwnSmALKUqEpT5k2Hlv4UXExe/qrS79AOrAJPh9fKmN5K4qerBMAqMck7mPCKM5o8zhUBRT1ypibhsH5q+AqxkuZOrl4Eam0kpTYAiT2QOVzapv0PQx4J1c9jHLxC2yIMjiOMcwKttZkg2Co8DY+xpc0yk9/UiVSdIMlPnFk+W9BcTg1DdPuJ/Sgx4ZK2ZoU4qDIMeIo5lvS7ENwNXWAbBY1R5HcV5026tJso+RuP8UWwGPBsbK5flSmmMkz2jIulDeI7KgG3ORNlfyn8KNx614iy/tW46N9MYht8yLAOcR/NzHjUZ4r3RaM65NvHP2pFH0FchQIBSQQbhQuD60tR42K8ifCk8qUj9KaaYA2BXU4iurjjxrEJ0nx4DlWuVlh/Zm2zuRqV63/Gss0jrHkNpvqUAT4TevRnzGrkABVujhs5MTqZcI88xGSpQZSSk+BpuXpdLyEpcIlQk7HSLmT5A0WzVcqMWqniv3GHef+1p6tHmvc+3zq75Irgw3SjHftGNcX9kGE+SbD5VG+wgJBC5MDsxxm4PpVBg7k7m9WUibDelQS7h2CUmN1QB8hHx96fnDYBDYulACRbUkxYmZtJ/9qv5YIWTHZZTqm0az2Ueuq/9NCHlanCT/wCpSY94/SmlxRFbz+RI23CQOfy+vnUjTXAbqMentypde+3KrGCgqvGkCO0FRzIJRfa0+IoIs3sG8pwgKrCIEHdJBPBbTnei3aA2HGnYYJJUsgXmARNhsARtsBVhtZSwTBki1w53tylwdoiNQg7SN6qYZ+dKEjtEhKRzJIA+JFUgl3PG6vLltKC3sB47LNyZBPG/v5TQPFslOlJubyfCvQ+nHTA4Z9eBShDjSGUt9pIJC9JlQPAgke1YDCkuLSTcmN+ApJVex6GHHOPxOwx0aypGLeLMpT1aR2lWABJKz4nYR4VpHekDOF/5fLWgtwWViFAE+k2ArAYZsFRCFK1alajECOEX861eUISgAAD8aGqjRpJV5Xi8QdWJxKpP2QSfibfCnjocg/8AedB/pPwiizDlEWFzXHGWGTY/CnXhnysD7IJQr2J0qq3gM/bxiF4XF62XVGzokaV7AqQa1zSaH550bbxBSojStJssbkfdPMfKjXodfqRYfo886k4Z/SCEwVpuFz3Fp8Dv4bUuV9DMYlJQ0hKVAkB1w9keQi59IFHOjiEp2nUIB1eHCtthcSkJlagANybCuOPEC0RIUnSoEpUn7qkmFD0N/I1Gpvh9fXC9aLpY829jVHChSwpMuKA7AcQNwfFNj5DegeMUlABUpMm4TMqjmRw9eVczzckHCb9AJjsqm6d+X5c6CuNkWMitRgszwwQ8t1ZLklKEdruxY2teTJNCcJjGVgocT2oGlWwkD86FWaYwklZBg8wIISv0V+fKjmHeG9CWcsJUREiJ/Lh41ChxTRMdpAPqPzoUPHKm6Z6J0V6SFhYQsktK3H3Z+0PKvSgBAUkgpMEKF5BrwjC4sKEg1vOhHSbqyGHT2Fdwn7JPA+BpJQUjRGbiboV1KggzHAwU8QfGkrO4uLplk74E0eFdTVH6murgnmfRNkHFCBZIUr8PxrZYtYII51mOhkAuuGAAkCT4n/Ao7inREg1s6ZViM+d3MyWbvpQvRN96A9KMWpeHQhNkoJUozck/4tT8asuPrXwmB6fRoV0hdMJaG6jJHhw+PyoNnJbACxEEevG1T4FpWoFJKogwaa/hincHar2Xsk6EgdpxQHIATEnw40YrcWbSVhjMWy0xpPeWoqUYURaUpB4/e9xQRk6b/KSPSTNFOkTsvaTKUpgC5SoJEJEfesAYqsWtSdKClXwV7Guk9yfTxem33I0njOw8dz+O96KZOi4A7yjslwpXe/dPZWnu28DQhpJB0ERe871rMswuogGdIsJ0OtibqKViCjiY/hrkNllSExuJCIHITISE97wSRB0hOx50PyXO22cY2+8lSkhSlQCJBg6TfeDFX85w0ptBKjPaGkiZNid7aREmKy2KQUyFjhcGjJ1wZMMWviO6X4dtWKL6H+uDxU4ZQUKQZgIIkzbiOVDmsQG0LV9qIHrWryfFZccAtl5r/mAHFJcghWomUhK0mRYAQbVnGcicewjj5cADd9GmSRsTMyPUGlZvQzI24Rq4qM1oMIuguCV2E+VX8M7SD0afCqothlVncG7RnCuU6FYdYoiwQRBoPh3Kvtr5VRCMjxToYKlFSUi11c/xNS4jNQEFt8p7aR6hY7JEVkv9Ulzh2lcQ6mP7VUzP8WptWEWEFZOFaBSIndcGTtXXRyVg3D5upDxQUgBKu6diNwTzmjGOSy5hHw4gIUs9YytKblxP2Z4JMx4TVZnLGJGKxzok2Rh2J1GDYLUfnajmZYoOJS2htLbaD2UgbcJJ43n340Ixd2Z+qzwxw357HlicocKwCCJ48jwnwmL0awvRjEKKUrasQCHCQEhMXIgm8fKta3hk8vr6ke1aDKWUu6usEoCQm0pFrySNzA91UdNGPH1jm9KM1hWwlXUgTpSJUYvqB/DST+FBMTk6FSUyiNvj+VeifsCVI6xvdzupuZMeAB2m8Hbe1VsxyRRS0n7m5HOIuQLXBt40dJd05JM8oxeCcYVPDn9k/kav4PF6vOtbnmGQTCbgQDbeLRHqT61jswwoaXCfP/FTlGi2HJqelHpnRPpApwBsn98gdidnUD7B/iA2NbFl5LiQtOx3HEHiDyrw/A4g2IMEXBHA16V0Wz3rBJ74A6wffTwcA+8ONK4qSo1J6WafTS0pRy2rqzaX6FbXqee9GWkrw7wIkKOk+IgfnVHG5cppY6txSUHdEyPY7UU6OWw58Vmq+ZudqtmNf20Qm/fZncUhLYkkATEnmZoHl2DOKeW4hxCVJUNCVGCoCduX+at9Lz3EnYdpXmdvh86zDGK0HtJsfWRwpe4Q5nuWvoUlLqYJ4b7ncbi9zaiXRQNrLhIHBKVEAhMbkA2J/KgRx63EySVACEgySeEc9oFNypt5OoJns2gCxNyb8ON/Gunqr3eQLRdZN0a/GZA4udKkuDkoAfK1Zt/JSixSts+JlN/HaimB6QFEJVKVKsCdidjfztWnOKC2NDgABjtRM8wI3PhWaEsuqpK/JXNDBjxuUJ1S4f5Zjsqyd4LKlJWQmAqNOsHh2VEjcceFadjDpbQpatNxpKtBbMqkqCgCEyACJHFdN6UZyQ0HW29PEhZCiJJQgjwABMcNdVMiefcbC1OB2QslA1dYABa4A3MceO1bNro82UpTjra/PUjadUorUh1RSkzB0EWMmOIvuL2NZnPySojxIttY3jwn51qMtb1JWpQSmLggabxJJAgGLcL28qzDgClp1GAIBPnuaRxotCetqigGRvRTozcuNE/9ZtaPUXHyNQZs42FkMjshM7k3va/l8aEYbMdK0lMhSSCJ5i9BGofgFEApNikkEcoq+2upekGFHZxrQ/dOwHAP+25xB8D9b1VbVN6DQUGcE9R7Cu1lsMqjeCdooDNJhnaItO0BwztWMVmCWkFazAAk1RE2A+nrpecw2GTdS16o/wDEfM+1blGXtrW4SkHqkNMoJ4FIKjH9wrD9FklTjmaPp7I7GGQd1r2THx9zyrWKx3UMBCjLhlS/51XNGPNgfoZ/OcLCpG8yPOpMDinD/wBUJ807z5RF/CKRnFBUqVcmreDeT1jcgRrTPlqE110SyYYZdpo1OEyZKGwt1BWtQkNgwBxuee1JhlsuqU0lKmHVJUNBMocBHPiRf39s5/rhmOKZ/Zw0paGVhWtSCRKxGlKlDa0kDjflUHRxx53AsPOSXA9CFHvKEi/jymubOh0+OKpJB13K1tpZQEqTClEjcTfTciI7077irODxrhcf1QdO3d1WHejcSYg8jRTOsZ1alLNglIJAsT4mPNftQPLc3axgWGkLSmQNWmxkxcA2kg0yXBmyzpSpfnyIlYEaQ5N57pB4SAQeN5rEZwxLiiNpj2tXoIdUUgKSElIiwgmBufGZrLYzBmDtXZOAfp6WpyXy+5l2+yaNZVjVNLS4k3B9xxHrQrEt3gmPGpMIrgSD4ionqM9lwONUptKmynQRIk3Hh6G3pSV5izmDiQEpUQBw+NJTamJoNDkDg/ZyNyFEkcfaqGYq+1B0nY/nyoS3iVNq1JN+XA+dafKcxbeGlUJVxB2P51LDlUoqPcplxtPUZrG4Np8aXTpV9lwX8goDceNAl9GMQPsB9v77RCyB/L3vhXouN6LoXdB0E+qT5UCxGR4pg6kg2+0gwatpISqSoA5TgUpIghSkyQg9lQVfTKVCbHhHCrWW4QtKAUooTuZEzA42MTtPjRT/AIwpUJxLTb4H+6mFjyWLirBaw7qQlt1xg/ddBebvw1DtgU9o8/L0+dO4zv5/dfYzn/8APqL6V6FLYHaPalMncSkmJN6K4tka2mmpBsqL952Inn2Qnyk1Fim1sOadQ5hxlRUkj2BHlen4XFEOal9ombnjKSJnyNGMV2M3VZsnGSNL8vfe/kdmmdMKWhgsl4zpCYCYTwg2N7HjxqZeJYYBhtaQvsFJPdCdJMbGDMb/AGar5hlCi6nEF0JUkJhJvG8T9qb8ExahObrLjyQpQ0pCQVGYPFXpqJ9xSvUuS6lik46H28f9J+ki3UKlShod7QSDMDhI4EACg+EwSXgsLMADnxPziK5biVKIIkBRAudhYaTJ3N+VDsxSUKKfb1uPhUnub8UdD+ZRbf6sdnYm08p/SnqdSsTAChEHnS4fL3HJCOECLSTcwBx41F1Ed4gGYoFnNII5TnS2A4nSFtuJKVpPaSSRAV5ihLeKLcAdoVKtgpv8rV2GJFtMgmTaa4KknughhczQYns+dGsLjkfeHvQHEdSuBpiOI/KtF0Ly/AnEqbxKOsCtIaSSU7iSoxAPKJo0GyRfSNtPZRLizslIJJNFMt6Kv4laHcwPUsz2GJhbh5Rw9b+VbrB4JnDpljDss+KUjV6qNZDPsYgr16ytYNlTYRyP5U7jXIl3wWn8RKkvOo6pprs4djaCLaiKCZjjwo3Vc341Dj8at1WtwyYsngB4jgPnQ1TBUZNczLk6lRdRLDOL0KhXdOx4UUSZvMihrGBPLf8AHbzosxhG4goB9xPLYjlRUSE/1CC5X7HoHR/pE080G8QRqFtShKVRtfafA1Nj8bh0EL1hZT3EJ2B4Hlz9qxCYAAEBI2AgADw5WvblT2wSfP6H18qdRMr/AFKb+GP3DeY5i2W1Lee6or20k7CU6YIOqSV2mm9F2EYZkqZeDiFASI0zwSI4Re9D+k3Rxx9LQb6olMbkpVI74vYiZNG8OEtMIaW2hKwAO6QV6bJJjjJPHxoVb4LubjiXvU/qWEu9YVLIiQB9fXGgeZMwTWiwjUNjxv8AlQPPTy3ppGno01jTfL3MVmDVzVXCpi1X8dM3vVFkXNZ2by2DXVwFdXAJ32tJqqoHeY8t6OY7D8aFON868uzcFsn6VLR2XBqTz4+o41scvzJt0ShYI5H6keteYlE7UrbhbOpKik8xWrH1Uo7PchPBGXB6liMC0530CfEfjULORtIMhP5Vksq6WrRZ1Oocxv7be0Vq8rzxl3urE/d/wa2QzRlwZZ4ZRI81yZLiYAAPCslmGSuIF0LsbKQAoR4iQa9FBB/MVxbnkart2M+TGpqpKzyzMM1dcGjsmCVEAKSok/wrMjyFqz2IcXqJuk7cq9izHJGnRC0A+YrP4zoaDOgkeB7SfY7ekUr1MgulhGWqPJ5u06hIjQTEceMfjVbEJKyVWJJnkPrathmHRJxNy2Y5o7Q/tNx70GOSq1QCDfxEeJSb+00lDylkW7A2CCm5UFFKgQEwYMnvEH2+NW8bgUaGzpJUU6jPioxEeAB9RR/H4NpJSFNBRAk6Fm0kxBiBbgRND8wSXFlUQCbC1gIgewotUgZM8GqT3A2JwxWkJSJKlJT70e/1C6IvsuNqw2GUWUsNpW42NYW4J1rUlJJBuBMcKpIY4D9d/r1ovk+MfYP7p5aAIsk2vzSbe4oJWDH1McapmWyHo29iGnXklOlopCgZBJUYhMDfwr0/A5LhW8C2FpQcQm+uIUJUSb8RFvakxnSNS29JSmSoFSkpCSogbqI39qFodU6tLcxqIHx3PHxqkcaXJPJ+pQe2NNkuY4lS7KcJHnq+AtQVYG435n8OA+NaRWVocI0AgkgAJM7zFlG/CTqG9RrypLWtLqkybCZSQE6pKdxq1BPPc1yp8Es0+or39l42RnNE/W/1+FTqStPZBGwniIN+G++woxkuR9elZ1aSIA8yCb+Fh71ac6NuoIOnrEyO6YJBE+nEbn5UaMq9okpRQMbzYh0IIJblIJlDjegQO4RKDpHvR9beCdWgMu3WFmNiNInumyr8lDyoNmriHlAwRa8xYk3g7wIETJikwSy3YBJn7yQTvaDGqxHOK6mVfU4GqlG/JdxmBW2SCLXAMQDHGOX51Ph8MUrTrQQAT3rXTCgJNvD1PKn5fgypkKlWltSl6BBBSAJHMEns8uHGpm8+UlhsOtiSsJOkAFYUSSeRiInxo2kTx9J7Rao8bVdMzOHwS/8AiAU+HupN5JggQSYOxvfa8VtsbhkyjSSojsgkhRt97+IFUe9OR1K3FIQrQpIBSmwJKpgR3ZAI+zxvUeV4BSH4VuO1PEjgTHM0Iqi3UOcqi4rfZP6htaYAA4ACs1nY3rR4lUVmc6csaMuD1oKtjJYyqbCd6t4o01puKgXEpaM4To884gLSmx2rqALLq0cNzQ/FYTjRhxIFQOMzvbwryTcZ1xPAVCtsC5ovimgNqGvMnjXDFNZmo9EG2/yqypHoKYRRTCXsB0hfa+1rHJV/jvWpyzpo2qzoKD7j3H5VhtPKk6vnVoZ5RJyxRkewYTHNuJlKgR7/ABFWS2Pq4rxpp1SDKVFJ8CQaOZf0tfb70LHjZXuK1w6uL52M0ulfY9GLR86q4jANL76Eq8wKEZf0zYXGuWz47e4rQsYpDglKkrHMEH4itMckZcGeWKUeTOZj0eZAkLKByV2k+AhW3pQzG9EzEoCfS4PoTNaHNMoW44hSVQEqCtJuDF6OOIJvv5UdiM8MZbtWeT/8GcC9IaWT/CJHxpysIoEDYj7JlKv7VXr1GKR1pKhCkhQ5EAj401GTJ0UJcOjytbUbiDUbaiDKZBFwRMj1Br0XFdHmViwKfI29jYelB8y6IqIHUOhBHAoBCvPiK75mR9Bkv3Wvz6GeZzJQIUpKVKGyiIUP6xCj7mpxOJdA7ojzICQVE8Jkz71RzFnEYcjr2AUkx1jZt6g7fCpbJIJ1N8QVCB6LHZ+NFUyeTH1ENpJteN/4Lgyt1K0lE9oFaFXQSEkjid7THCi+ExTrbJU44QQdMKEqAJSpJ4Em6zcxFBk4pwJIPbQoJF5UCE3ABnbwFqt4TEpWo9Y1CNOlOgSpOwNybiNR5yaZpkcebHF7Ov4/wEsHhgWyhadWuVKDYSg9m8cBrsAR4m+4oZg8tbVoQm3ZF5vLiwEBQNjCCCY5U3CZk+lZKQIJJggGNStRAPeF6hxra1rKyIJ5cBsBIvYAe1DSHJ1WPSlf0/2GcaXWEBvWkpkBIIhRB7RJHIK+0LjhTsCoYhQGmOrGrVMp3A0wb387xQRRdKUpUTAmJkxP61awONDSVgjtKiFEm1iLjyJoOIcfV/3LTqP79uC/hiyh1T0hRkxBIVfsgQY2Ec9t70YyhQUVr5wAOMDj9cqyeEQXO52+ZSCfeK1rDKUNpBgECfGTc0EjZ02SebIrWyGZi9ArEY3OG1LKXCpP3SBIPnWozBciAD60CGUqWrsp1HypZHrxBHU3nflRnJ8oCh1rtmk+6z90UawfR9CBrfIgfZBt6n8KKNMFZStQhKe4jb1IpKSVse72REjAOLAUXFNz9hOyRwHtFJRJSvE0lQ/qvBT2HkzSkAedU3FE7VZWnir2qNQnwHxrzLNlFRaBwuaqPMepogRwG1RqRwFzXBAzrHOq6mCaOKYHGq62Z3t4UAgjRyppT6mia8PzsKiUxHgKNhKBR601Qq2WaaGvrnRs4qaakZcUgylRSeYJFWOqpQx+tFNrg4KYHpXiW91BY/iF/cXrQ4Lps2YDiFJ8R2h+dYoMfrTgzy96tHqJruSlhhLseo4TOmXI0OoPMEwfY0QCUnh7V48EjmPfjV/CY99vuOKHhNvY1oj1a7ojLpvRnqf7LyV71GvCL5T5VisJ0txCe8Er9IPwoxhemqPttLH8pB+cVePUwfcjLppLsVel2XOKbI0KPpWIybpCvBktvNF1rgknSpPkePlXq+H6VYZX/c0+CkkVLiRhMQIV1C/PT+tNrt2mJ7OlTRhMJmeWYjurVh1ngsEX/mTb3qRfRZ1R1N4hxxE7tuJKY8QBNFcZ0Mw0ylpP9KjVdOSdTJaToVFlFZEeNqpbJPBjk7r91ZHicmKlEy4NrAqAFuQFRJ6NeDp9XPzqA4jFGxxeqOKV6Z8qv4Rb4TBcWq8yVyfKaGtMH9PX/CNPRcf7Sj5z+JqUdDUm5ZQBzVpHzqaHDv1nv/mnssLI7SST9c660H2ddyXLcpbYBCXGkA7pTe/kkUTAaP2lK8kwPjVJpkj7MDxIqZCjzSPIzRtJDKHoTHCNfcPqfwpqnwOyhMnkmwHmaSAdySPYe1SIHACPAVKXUQjxuVjhkyBGGvqcIJGw+yn04nxqyb/lXUlYsmWU3uaIwURI8a6kKvKupBjGZotaQFtgrWk9wfaBBTF9oJCv6aoIYfhQUpZLQGlVv3x1Bf8A6jRf7x5UQGNHAVO28njU6klwVcGB2cPiFnSorQlQLuq0o1ApDP8ASSFehqJr9oURIUkOEJI/2urI1Kn/APTtweRRWi1A8aRSJ3sPjQcvANIAzEOqWCnWEFAI0pWVBcq1agkgi2mJtY1E0h8LBXrKAAFWAPWaLqgEw1M2kwr+G9aJQ9BTCPT5mhq8B0mT6txbKNPXKUpv94F3BlsxH2dWrT3eE1FjGnyZSHJJWFJhRAGlentE6TfR3U8RfetgEeHpXdXP1aj7TwdpM4rBrkqlc9amBJjQSkGBygkzVbC5YZQkh1OnrAq6uJGkBR4EXtyrXBn9a4MfrQUg6UYvFMP6SB1gUlJ0QlStRBVBMFKQbDvTPK953cGpKlwHQVOBXZC1JKSlPJUjtW7NxG0VrQx+tKMPR1+AaTJt4RZU2tSXBAcTus/bSUFUQYIHEcppyWHFpCSh0HqVhZMp/eDq4Ezc964tvWtSxUqcNXajqMonJAFM9lelKFk3UQFdgi07972qV/Cq1qkPbJLfVxG1wZsFT9+0R41q04el6mu1PuCjJJwzurZ3VrXqn/p9X2tGnhtoiO1O/GozljvV997V1E73LsGOG/8ADt4Vsuop6cPXa2GgO3grCasN4AcqLJw9SpY/WlOsGJwXn6Uq8tB39vzoqlqKkCIo7gsAnJxypycrA2owo8q5LdC6CCk4NQ2Ur3NTN4FXFR9zRNLdSpRR1S9QUii3g451bbYAqaK6jyKIBThTa7VTpAFJqMqriedNJonC+ldUBV511cdRimqsprq6ro2lrD71KrveldXVmy8kJcjFd70rk8fOurqizkdT66urjiRW4p54UldRRw9PGuIv611dRASIqYb0tdXIAppKWurmcKkVOj8K6uoHMcNh508711dTIAoqJ2urqLOXIjdTJ2pa6kGZyKk4V1dRQrF40nCurqdCiKphpa6nQBE1C5XV1HscIK6urqBx/9k="/>
          <p:cNvSpPr>
            <a:spLocks noChangeAspect="1" noChangeArrowheads="1"/>
          </p:cNvSpPr>
          <p:nvPr/>
        </p:nvSpPr>
        <p:spPr bwMode="auto">
          <a:xfrm>
            <a:off x="155575" y="-1646238"/>
            <a:ext cx="4572000" cy="3429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31750" name="Picture 6" descr="http://www.tferi.hu/cikkek/inputeszk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420888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Érintőpad, érintőképernyő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grafikus felületű programok egyik lehetséges beviteli eszköze.</a:t>
            </a:r>
          </a:p>
          <a:p>
            <a:r>
              <a:rPr lang="hu-HU" dirty="0" smtClean="0"/>
              <a:t>Modern eszköz, napjainkban egyre inkább </a:t>
            </a:r>
            <a:r>
              <a:rPr lang="hu-HU" dirty="0" smtClean="0"/>
              <a:t>elterjed</a:t>
            </a:r>
            <a:r>
              <a:rPr lang="hu-HU" dirty="0" smtClean="0"/>
              <a:t>.</a:t>
            </a:r>
          </a:p>
          <a:p>
            <a:r>
              <a:rPr lang="hu-HU" dirty="0" smtClean="0"/>
              <a:t>Az emberi kéz közvetlenül vesz részt az információk közlésében.</a:t>
            </a:r>
          </a:p>
          <a:p>
            <a:r>
              <a:rPr lang="hu-HU" dirty="0" smtClean="0"/>
              <a:t>Az érintőpad az egeret váltja ki, főleg </a:t>
            </a:r>
            <a:r>
              <a:rPr lang="hu-HU" dirty="0" smtClean="0"/>
              <a:t>a hordozható </a:t>
            </a:r>
            <a:r>
              <a:rPr lang="hu-HU" dirty="0" smtClean="0"/>
              <a:t>számítógépeknél használják.</a:t>
            </a:r>
          </a:p>
          <a:p>
            <a:r>
              <a:rPr lang="hu-HU" dirty="0" smtClean="0"/>
              <a:t>Az érintőképernyőnél a képernyő bemeneti eszköz is, </a:t>
            </a:r>
            <a:r>
              <a:rPr lang="hu-HU" dirty="0" smtClean="0"/>
              <a:t>közvetlenül, a </a:t>
            </a:r>
            <a:r>
              <a:rPr lang="hu-HU" dirty="0" smtClean="0"/>
              <a:t>képernyő érintésével tudjuk irányítani </a:t>
            </a:r>
            <a:r>
              <a:rPr lang="hu-HU" dirty="0" smtClean="0"/>
              <a:t>a programokat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Digitalizáló </a:t>
            </a:r>
            <a:r>
              <a:rPr lang="hu-HU" dirty="0" smtClean="0"/>
              <a:t>tábla (digitális </a:t>
            </a:r>
            <a:r>
              <a:rPr lang="hu-HU" dirty="0" smtClean="0"/>
              <a:t>rajztábla)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Lehetővé teszi, hogy közvetlenül rajzolással vagy írással vigyünk be adatokat.</a:t>
            </a:r>
          </a:p>
          <a:p>
            <a:r>
              <a:rPr lang="hu-HU" dirty="0" smtClean="0"/>
              <a:t>A táblán felhasználó speciális eszközzel ír ,rajzol. </a:t>
            </a:r>
          </a:p>
          <a:p>
            <a:r>
              <a:rPr lang="hu-HU" dirty="0" smtClean="0"/>
              <a:t>A rajztábla egy hálót tartalmaz beágyazva ,ami érzékeli a rajzeszköz induktív jeleit</a:t>
            </a:r>
          </a:p>
          <a:p>
            <a:r>
              <a:rPr lang="hu-HU" dirty="0" smtClean="0"/>
              <a:t>A bevitt </a:t>
            </a:r>
            <a:r>
              <a:rPr lang="hu-HU" dirty="0" smtClean="0"/>
              <a:t>adatok a </a:t>
            </a:r>
            <a:r>
              <a:rPr lang="hu-HU" dirty="0" smtClean="0"/>
              <a:t>monitoron lesznek láthatóak</a:t>
            </a:r>
          </a:p>
          <a:p>
            <a:r>
              <a:rPr lang="hu-HU" dirty="0" smtClean="0">
                <a:sym typeface="Wingdings" pitchFamily="2" charset="2"/>
              </a:rPr>
              <a:t>az </a:t>
            </a:r>
            <a:r>
              <a:rPr lang="hu-HU" dirty="0" smtClean="0">
                <a:sym typeface="Wingdings" pitchFamily="2" charset="2"/>
              </a:rPr>
              <a:t>újabb interaktív monitoroknál már a monitorra történik </a:t>
            </a:r>
            <a:r>
              <a:rPr lang="hu-HU" dirty="0" smtClean="0">
                <a:sym typeface="Wingdings" pitchFamily="2" charset="2"/>
              </a:rPr>
              <a:t>a rajz </a:t>
            </a:r>
            <a:r>
              <a:rPr lang="hu-HU" dirty="0" smtClean="0">
                <a:sym typeface="Wingdings" pitchFamily="2" charset="2"/>
              </a:rPr>
              <a:t>készítés</a:t>
            </a:r>
            <a:endParaRPr lang="hu-HU" dirty="0" smtClean="0"/>
          </a:p>
          <a:p>
            <a:r>
              <a:rPr lang="hu-HU" dirty="0" smtClean="0"/>
              <a:t>A kurzor mozgatása is </a:t>
            </a:r>
            <a:r>
              <a:rPr lang="hu-HU" dirty="0" smtClean="0"/>
              <a:t>pontosabb</a:t>
            </a:r>
            <a:r>
              <a:rPr lang="hu-HU" dirty="0" smtClean="0"/>
              <a:t>, gyorsabb a toll eszközzel.</a:t>
            </a: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8229600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Digitalizáló tábla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Picture 2" descr="https://upload.wikimedia.org/wikipedia/commons/thumb/6/63/Wacom_Intuos3_A5.jpg/1280px-Wacom_Intuos3_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7021360" cy="53345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Fényceruza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Mutatóeszköz a számítógépes adatbevitelhez</a:t>
            </a:r>
          </a:p>
          <a:p>
            <a:r>
              <a:rPr lang="hu-HU" dirty="0" smtClean="0"/>
              <a:t>A ceruzával </a:t>
            </a:r>
            <a:r>
              <a:rPr lang="hu-HU" dirty="0" smtClean="0"/>
              <a:t>tudunk parancsot kiválasztani</a:t>
            </a:r>
          </a:p>
          <a:p>
            <a:r>
              <a:rPr lang="hu-HU" dirty="0" smtClean="0"/>
              <a:t>Csak katódsugárcsöves (CRT) monitoroknál működik</a:t>
            </a:r>
          </a:p>
          <a:p>
            <a:r>
              <a:rPr lang="hu-HU" dirty="0" smtClean="0"/>
              <a:t>A katódsugárcső felvillanását érzékeli a ceruzába épített foto elektromos cella. </a:t>
            </a:r>
          </a:p>
          <a:p>
            <a:r>
              <a:rPr lang="hu-HU" dirty="0" smtClean="0"/>
              <a:t>A képernyőre írás is imitálható</a:t>
            </a:r>
          </a:p>
          <a:p>
            <a:r>
              <a:rPr lang="hu-HU" dirty="0" smtClean="0"/>
              <a:t>Általában speciális szoftvereket igényel az alkalmazása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tétel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039616"/>
          </a:xfrm>
        </p:spPr>
        <p:txBody>
          <a:bodyPr/>
          <a:lstStyle/>
          <a:p>
            <a:r>
              <a:rPr lang="hu-HU" dirty="0"/>
              <a:t>Mit jelent a periféria kifejezés? Sorolja fel és ismertesse a számítógép beviteli perifériáit!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89456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643192" cy="794352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A fényceruza felépítése és alkalmazása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8674" name="Picture 2" descr="http://cms.sulinet.hu/get/d/7d9b47eb-0b03-4c98-aee2-9a4523e2a9ce/1/4/b/Large/2_2_7_4__Fenyceruza_felepite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5381625" cy="4295775"/>
          </a:xfrm>
          <a:prstGeom prst="rect">
            <a:avLst/>
          </a:prstGeom>
          <a:noFill/>
        </p:spPr>
      </p:pic>
      <p:pic>
        <p:nvPicPr>
          <p:cNvPr id="28676" name="Picture 4" descr="http://www.balashazy.sulinet.hu/ftp/informatika/ecdl/01_alapismeretek/Kepek/03-13-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645024"/>
            <a:ext cx="3692252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Lapolvasó ,szkenner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00808"/>
            <a:ext cx="8383960" cy="4680520"/>
          </a:xfrm>
        </p:spPr>
        <p:txBody>
          <a:bodyPr/>
          <a:lstStyle/>
          <a:p>
            <a:r>
              <a:rPr lang="hu-HU" dirty="0" smtClean="0"/>
              <a:t>Papíralapú dokumentumokból digitális képet készít.</a:t>
            </a:r>
          </a:p>
          <a:p>
            <a:r>
              <a:rPr lang="hu-HU" dirty="0" smtClean="0"/>
              <a:t>OCR programokkal a képből szerkeszthető szöveget lehet előállítani.</a:t>
            </a:r>
          </a:p>
          <a:p>
            <a:r>
              <a:rPr lang="hu-HU" dirty="0" smtClean="0"/>
              <a:t>Egy fényforrással megvilágítja a lapot, majd a visszaverődő fényintenzitást alakítja elektronikus jellé.</a:t>
            </a:r>
          </a:p>
          <a:p>
            <a:r>
              <a:rPr lang="hu-HU" dirty="0" smtClean="0"/>
              <a:t>Fontos jellemzője  </a:t>
            </a:r>
            <a:r>
              <a:rPr lang="hu-HU" dirty="0" smtClean="0"/>
              <a:t>a felbontás, </a:t>
            </a:r>
            <a:r>
              <a:rPr lang="hu-HU" dirty="0" smtClean="0"/>
              <a:t>amit </a:t>
            </a:r>
            <a:r>
              <a:rPr lang="hu-HU" dirty="0" err="1" smtClean="0"/>
              <a:t>DPI-ben</a:t>
            </a:r>
            <a:r>
              <a:rPr lang="hu-HU" dirty="0" smtClean="0"/>
              <a:t> adunk </a:t>
            </a:r>
            <a:r>
              <a:rPr lang="hu-HU" dirty="0" smtClean="0"/>
              <a:t>meg( </a:t>
            </a:r>
            <a:r>
              <a:rPr lang="hu-HU" dirty="0" smtClean="0"/>
              <a:t>1 inchre eső képpontok száma)</a:t>
            </a:r>
          </a:p>
          <a:p>
            <a:r>
              <a:rPr lang="hu-HU" dirty="0" smtClean="0"/>
              <a:t>Másik fontos jellemző a színmélység</a:t>
            </a:r>
            <a:r>
              <a:rPr lang="hu-HU" dirty="0" smtClean="0">
                <a:sym typeface="Wingdings" pitchFamily="2" charset="2"/>
              </a:rPr>
              <a:t> hányféle színt akarunk megkülönböztetni.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Szkenner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Síkágyas lapolvasó</a:t>
            </a:r>
            <a:r>
              <a:rPr lang="hu-HU" dirty="0" smtClean="0"/>
              <a:t>: egy </a:t>
            </a:r>
            <a:r>
              <a:rPr lang="hu-HU" dirty="0" smtClean="0"/>
              <a:t>üveglapon van a dokumentum, ez alatt mozog beolvasó fej</a:t>
            </a:r>
            <a:r>
              <a:rPr lang="hu-HU" dirty="0" smtClean="0">
                <a:sym typeface="Wingdings" pitchFamily="2" charset="2"/>
              </a:rPr>
              <a:t> ez leggyakoribb!</a:t>
            </a:r>
            <a:endParaRPr lang="hu-HU" dirty="0" smtClean="0"/>
          </a:p>
          <a:p>
            <a:r>
              <a:rPr lang="hu-HU" dirty="0" smtClean="0">
                <a:solidFill>
                  <a:srgbClr val="FF0000"/>
                </a:solidFill>
              </a:rPr>
              <a:t>Dobszkenner</a:t>
            </a:r>
            <a:r>
              <a:rPr lang="hu-HU" dirty="0" smtClean="0"/>
              <a:t>: a </a:t>
            </a:r>
            <a:r>
              <a:rPr lang="hu-HU" dirty="0" smtClean="0"/>
              <a:t>dokumentum egy hengeren gördül végig.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Kézi szkenner: </a:t>
            </a:r>
            <a:r>
              <a:rPr lang="hu-HU" dirty="0" smtClean="0"/>
              <a:t>a szkennert húzzuk végig a dokumentum felett.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Vonalkód olvasó</a:t>
            </a:r>
            <a:r>
              <a:rPr lang="hu-HU" dirty="0" smtClean="0"/>
              <a:t>: speciálisan vonalkódok olvasására használják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szkennerek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2770" name="AutoShape 2" descr="data:image/jpeg;base64,/9j/4AAQSkZJRgABAQAAAQABAAD/2wCEAAkGBxMTEhUSExMWFhUSFRIVGBgXFhUXFxYWFxMWFxUWGBUYHDQgGBolGxgXITEhJSkrLi4uFyAzODMsNygtLisBCgoKDg0OGhAQGi0lHSYtLS0tLS0tLS0tKy0rLS0tLS0tLSstLS0tLSstLSsrLTUtLS0rLS0tLTctLS0rLSstN//AABEIAMIBAwMBIgACEQEDEQH/xAAcAAEAAgMBAQEAAAAAAAAAAAAABQYDBAcCAQj/xABNEAACAgECAgUFCwcJCAMBAAABAgADEQQSBSEGEzFBUSJhcYGRBxQVIzJCobGywdFDUlRygpPwFjNTYmOSs9LhJDRzdKKjwtNVg/El/8QAGAEBAQEBAQAAAAAAAAAAAAAAAAECAwT/xAAmEQEBAQEAAgIBAQkAAAAAAAAAARECEiEDMUFxEyIyQoGhwdHw/9oADAMBAAIRAxEAPwDuMREBERAREQEREBERAREQEREBERAREQEREBERAREQEREBERAREQEREBERAREQI7hnFRat1hARKrr6wxbkRS2yxzkeTh1cfs5muvSjS7WYuyhDSCHpuRvj7OrpKoyBmVnyAwBHI8+Rkfouj+sTTvpvfdIV1vw9entrtFlrM5s3++D85mJwAefIqec07ujF6XI9bV5supdyKm2JXp6rzWhBsLOTbYp3ZB7fAQJ5ukmnCCzc5DF12im82Ap8vdSE6xccs5Udo8Rnzqek+mrZEZn+NxsYU3mt81mzybgnVnyAWJ3cgDnGJF67olbZXt98JvdrrHsNTBkvswFuoZLA9RRPIA3HK4yc5J9a/ovfa97PqUIvqehSaW6yml02stbC3aGZvKZtuWIA5BVADf0PSapqVezKWbad9arZYUttr39SpVfjLAOZVRuAwSACJ7u6UaVVVjYx3pa4C1XO+2l1S7NaIWUozAMpAIOcjkcR13Q/CqtboEq1D31I9bMiCykpYhKuGJLvZYGyD5ZHOex0TIruRbgrW6V9OrLUB1dlj2vfcAG57mdDtz+TGSScwJGzpHpg4r6zLFqV8lLGVTdjqd7qu1N+QAWIySB2z0vSHTEuOsPxa2MWKWBCKv53ZYV22bew7ScYPhNUdGxlvKGH1dWpcbe0U11rTWPK5bTTUc/1Ty55kVpOg22k0NajIKW06kVHeUfCu1jGw5c15XK7RlmYg5AULVw/XpcnWVlipJAJR0z51DgFlPcw5HuJmzAiAiIgIiICIiAnm0nB2jJwcAnAJxyGe6eogV2rpSjVaWwKANTT75cswVaNOtQeyx2I7AWRMcubZ7AcbS9JtLtZjYy7GpUh6rUfNzbacVugYhmyAQMEg+BxH6bogEp1FZt3PflUc1jFVSuz0U7M+WiF2J5jdubs5YzL0ddr11Ntqs4sqZlWsqhrpq1C01gFyQRZe1hbnkgDAxA2j0m02xX3WHebAEFF7W/FELZmgJ1ihSQCSoA3L+cM62o6TjrNtaq9ZGhK2b8Kw1Flm8jl2JSnW579wHLtmlrOiNrIyrqQN41md9bsq2ai97etWsWhSy7to37uSjGPKDerug9VgKWtuqNm/q8EAAaFdIiA7uwLvb0vA3td0qoRUZWyG2uxKW4ro3Mpvcqh2Vna2122q2Cd2ASPvFek9VbipMvabqKdu2wJussQOOu27N6Vs1hrzu2oeQHOaup6M3WJZW+oUrqaKaNQ3VHe4RWWw1nfhN6seRDbSSRnM96bo3YttZNymmrVanVKgrIdmvF3kvZvwQrXMRhRyVR3ZISWo47QlvUs53bkQ4Swor2ECtHtC7K2YlcBiCdy47RnW0PSSp1udyKxQb2bO7HVVXW09ZnGMFqXOBk4x4iYb+jrtY/xqim3U1al16s9YXqFRVOs342bqUJ8nO3K+cYqOimPeoa7cNPWFtGwD3y6sliOfK8gC1S+3nkkDOM5CTTj1BtFO5t7EqM12hC4QuaxaV2dYFBJTO4bTy5GYa+lOlZGcWHaorbnXaC4tbbUalK5uDtyUpu3HszI5eilhtW1tTlq7NVYj9WzWhrktRDussZfi1tIChdvkjkOweNL0TtTDLdWrJbVclaVOunVlrsrsIpNpK7xaxwrAAqhwSGLBPcF4h19S2YAbmHUb/IcfKQh1VsjzqM9uOc35H8F4caUbe/WWW2NbY4XYC7YGFTJ2qFVVAJJwoyScmSEBERAREQEREBERAREQEREBERAREQEREBERAREQEREBERAREQEREBERAREQEREBERATy7gdpA9JxMOo0avzJYE+DNj+7nH0Ss63Ramok9ULk7ihw+P6yHtPmXMCyvr6x2uvqOfqmF+L1DvJ9Cn75VdLxelyRu2sORVxtIPgfA+Yzfes8ipHrBIPrB5fTLJEtSrccTuVj7B98wtxw91ftb7sTUCT71c1iaytxq3uVPY34zNVxw/OT1g/cfxmn1cdXJhqYp4rW3ft/WGPp7JuqwPMHI80rPVT7u2eVu2DxJ2j2yYas0Su6HpJWx2ralpHI9Wd5X9Y15C+vEnqbQwyP8A8PhI0yREQE0TxegEqbFyCQR5wcGb0wnSoe1FOf6oga54vT/SD1ZP0ATNVrqmBIsUhe3yhy9Ph65it4VSfyag+KgKfaJDca4VsUFWJBbacgZAIJ5EejHZ3zN2DLxPpXWh21L1reIOEH7XefRIxelWp/o6v+v8Z5p4eoHKZRohM7RkTpVd30p6mI+6Z6+lR76Meh8/Ws1/g6Pg0+MbRK1dI6j2q6+oH6jPdnH6h2B29Ax9oiQb6UifBVL5USdnSFj8msDzk5+gfjPNXSFh8tAR/VyD7D2+0SMNb7xyXq9vM8927PYO7E+XLJ5UXDS6lbF3Icj6vMR3GZpzyvjPvVjaT5A5uPFR28vEd3s75e9BrK7q0tqYOlihlYdhB+r0TcujYiIlCIiAmLU3qil2OAMfScCZZrcS0/WVsg7Tj6CD90Ct8Z6W2IMUU5P5znl/dXt9onLOlHTu0krfqvHNVRx6iqf+RnSLKCvL6D/H8eMguMdF9Fqc9dp13H56ja395eZ9eZDHGNV0rcnFK7fAnm3qA5D6ZN8A6ea3Tgb2DL4HkT6uwn1euWHV+5aFBOltDHuFnb/eUfWsp3G+jupoJN1LgD5+NyeneuQvrxCa6n0d90/TXjFwNLeJHk+0TPr/AHVeG152vZaR3V1N9BswPpnEFY42kHafDGcZ54PdM/Cejuo1TbdPU7jOCcAIP1rD5IPmJzLtSuh6/wB25Byp0bHz2WBf+lQfrlf1Huu8SubZSlSFuSiuou/oG4nJ9UmeC+5Eq4fW3gd/V1ffYwyfUvrl54Vw/SaQbdLQicsFsZZvSx8pvWTKKLwvg/H9bhtRq7NPWeZyerYj/h1Y9jFZb9F0Q0dZDW51Ng+dYSwz6D/rN3UcSz2kk+A7vuE+aai604RT6vxmbRI+/FUBRhFHYqgD2ASy9Hzmrd+cxPs5fdILhHR9txFinb2k95I7Bz9ctlFIRQqjAHYIiskREqkireLgEjHYSPYZKyD1/CCSWXnkk+0wMnw2PCYtVxNbFKEdv0HtB9sjm0Lj5pmNqGHcYAEjvB9f4ie1vx/H4TCUPhPmJMTG8urHiJ7Op849okdPm0eEYY3q7dzbZsnSkSKqO1gw7pYdJqgRhpMTcR9iSP1UnddpxjcvZKxxnVipGduxRn0nuHrOJPFdUbp3xDsoU9vlP6Pmr9/sk97jHSFgX0L5K+VZUe5e+xD4A/KHn3eac/1tjWOztzZySfX3CdY9yPgPVUtqGHlWkqv6qnyj62GP2Ae+dup4yRj4pe7e/wAT/pP8/wBK6BPsRMOhERAREQITiXDiCWXygcnHePxEhbK5dZq6rh9b9owfEcj/AK+uSxdUxqvDlPq3OO/Pp/j75OangT/MYHzHkfw+qRt+htXtrPqGfpHKRKhX4Po7LA9ujrLZzkDAP66jk/7WZI367au1AEVRgYwMD7h7Jjc47ucwfAd1g3lWI7uX1AfXEqY07ddk8ssfHu9vfM+i4Vff2A49i+sy1cD4CoUPcnl+B7MDs5eMsCqAMAYA8JoxXOG9FETBsO4+A5CWCmlVGFAA80ySiajplattifFgJY6jKMeSsR27vNJ9NSavcSiU9NLWPYmPQR4Z57vDM2F6V28+SYHgp5n835XbM9dzm5WpxaucSoL0mtJOOrxjPYfZ8qG6T2juT2H/ADTc9p41b4lKt6Uaju6vuHNW7ScdzT2vSu4Ha6LnJAwDz8CMnn/pLZUxcp5KDwlSTpTY3ydnowc+vnPQ6SWklfigQVwGyNwIzy5+iM9aYtJoU/NHsmNtEh+aJWR0ps7Co3AsOSNt5HkckzW1XS+5Oe1CMN3HtDKPHzxJTFi1XBVPyTgyJ1HDrE7VyPESe4NqWspR3xubOdoIHJiBgE+Am7IikkTY02o28j2SzX6Kt/lKPT3yOv4EPmNjzH8YLGH3+iDynUDzsB9c53081wsYLX/Ng5J/Ob8Bz9plq4t0Yc+Uq+V4rzDekdvrlS4lo2Ga3Uqw7iOfpnb4+eft5vlvU9fhXOC8Na+9Kl7XYKD4d5b9kBm/Zn6D0WlWqtK0GFrVVUeAAwJQfcs4Ht36lxz51p7Rvb6FA/anRJz7u9PVz+78XPE/W/rf9T+9pERMoREQEREBERAREQPD1g9oB9IBnuIgIiICcc4zWRfaeeOttOMn+kPb4Tsc5PxLiKG6xSArC61c/tkDn3d85fLepmO3w87ah3ZgQMH9k9n45+qbacQwuWJ5ZHsIxgec8u6bb8IYrlSAe0chk+mR2m0ZW9EsAO8sF7flCtm5g9nkg+2X4+p3Pda7njWmdTc7kmx1LMOS2OqqDjl5JGcfTNLWcQvO3qNZURjJ6yxznwwCOyWocHRt3LsYjw7AJjbo4v8ABM77I5Yqa8R4gOy/Sns+eO70pM78a4kRhmofBz/OVD6dssR6NL4TG/RZD3fVGxMQC8b4hkA0VNz7Tapx9Oceib+o47egO8VDGOwPnt5YPWfVJGvofV3oPYJq6nhVOnuQZwBUWRfmhixBOPEDJ9JjZafTf4drL2q6y0BScYUFi2CAw7ScHn2d0j+J8TwTuUqBuPYDnJBPsxmbfwmrDkwJ7OeQAPNygshBO0dhHM4J8Tgzpz8W+2L26P0IvD6Ghx2EP4D8o0nZC9DkUaOkKABhsAdny2MmpxvqqRESBMOo0lb/AC0VsfnKrfXM0QPFVYUBVAAHYAAAPQBPcRAREQEREBERAREQEREBERAREQE/N3Htax1WoTnk6q8A+i5x6+X0T9Iz868L1THjFq9w1WuH/XbiPTp8dzVj6O6vUZSoKLO3yQybsduRz9Pslnt05312Gsnb1n5pZSRjsB5HG4euaGpvFb03dnU3Vlj/AGdh6p/tr7JucZ6PM9zspTaxzzZBz7+RPqmfCXrfpvvq4wW8TqoZluLISxcAo3NWOFIwOYODPP8AKTS/0h/uP+Eg/df4QTpNLqd4W3SnqjgoQd2NhJzywUyPTOc9GdPp9RaKbbupUL8rCfKGMAliFAIzzJ7cDvmpPTPN5327D/KfSDHxh5/1LP8ALPj9KdIBuNpwf7Oz/LKceguhY5+Em58+TaX/ANk+j3P9F/8AI2n0e9z9TTLW/Hv5W6vpjoj+W/7dv+SUn3QeKDUW1NpXVgtbBiw2893kgbwD49k2rfc/0Zx/tt3IdwTn7AZF8T6GaekGxXvt2gny0bb6yE5D1y8nX7P8artV2sVd6gbc+KHPiCucn0TNpuNa3GFocg+CsPYSPvk7wBFz1aEL1yA9mQLKxvHLzp1gz6JvJ75A3KKmHPAbI3ZPL5Ocf6zrOupvti8S5Y697ndjtw7TNYpVyjblPaD1jdsscgegof3jR1ihXw5ZQcgE2McZk9Oe77c8wiIgIiICIiAiIgIiICIiAiIgIiICIiAiIgJ+bdDUU41bnv1OtI84LXYn6SnA3T/+haSOzUakg+YvYIb5WTiJDVWqew1v7dpIPqIB9Un+GVVaimq9w+62qp2wRjJQE90q2qs+Lf8AUf7Jlm6LH/Y9N/y9H+Gsdem/5UmLK9ODYFc4KZHJjjcAcKBzPMyRXj1HaOsOfDT3/XskZc3IfrV/bWbS2HxmWbG38PV9y3H/AOmwfWJ5PHR3VXH9gD62msbD4meS58T9MJjZPHT+j3+yr77J5PGz+jXf9n/2TTsux2t7TNdtZX32J/fX8Ywxzjj3RbV16i3VaelVpR2uWst5QAAfaFTPzsjaDzHLv5b7dwTl9nz9vq9suvvyvudT6CD9Up1mPBck8v4M6c105+sdP6LtnS1Ht5N9tpKyI6J/7pVnwb7bSXmXG/ZERCEREBERAREQEREBERAREQEREBERAREQE41xLShb7n/trT5+dhnZZxzjtmLbv+LZ/iGWTWuWvc/kP+o/2TLN0YpJ0mmPWPzop5eRj+bXl8nP0yoO/kt+pZ9ky69GD/sem/5ej/DWTt0n8Lcu0wwMs58qv57D56/m4mwNMvi37yz/ADTHfZyH6yfbWZ1aZZefeyeGfSSfrmFNJXubNado+Yv5o80926tF+U6r6SB9ZkY3SHSqzbtTSOY/Kp+aO7MCUGnQdiKPQoE82/N9P/i0hbumGiX8up/VV3+ypmjb050hICmxzu7q2HcR87HjLgtBM50a71PajjJPMbT7Ry+iSF/uh0g4FNpwcZPVAe0OeUjqeJVv8lx6M8/ZN8xZXWuhpPvOnIAOG5DmB5bSakN0POdHT6G+20mZmud+yIiEIiICIiAiIgIiICIiAiIgIiICIiAiIgJxXjLZvuH9rb4H8o07VI6zgWlJLHT1EkkklFySTkknEsqy44RqtDbg9VYFyCMBQBgjB8nms818T16KtS22BUVUUKlfyVGANwTPYPGd4+ANL+j1fu1/CPgDS/o9X7tfwjWvJwvXWapiAt17DapJNjLlu0+SCMYPL1TWs4de/wAtif13ZvrM798A6X9Hq/dr+EfAOl/R6v3a/hHo8n5/To+e8oPQP9JmHAx3v7B/rO8/AGl/R6v3a/hHwBpf0an92v4RsPJwgcFr72Y+wTNRw6tDkA5xj5RncP5P6T9Gp/dr+Efye0n6NT+7T8JdTycRXQ1D8mv1zMtaDsVR6hO0fye0n6NT+7T8I/k9pP0an92n4R5Hk1+hX+5U+hvttJuY9PQtahEUKq9iqAAOeeQEyTLJERAREQEREBERAREQEREBERAREQEREBERAREQIfpXqHXT7ayVe63T0qVOGUW3ojsD4qhdv2ZE6jiD6XUtTWz3766MV22Z6u2241oTaQWCMosYg7uVJ2jJwbHxHh1V6qtq7grB15spDAEBgVIIOCfbMA4BphW1QqAV2V2wWDl1xtsNgO/eNq4bORtGDygQV3GtRbfXpqwi206qxbcO2x6k0a27hy3YD6jTgr4gjODmSa8cc6JdUtW53VT1aktnLAMUIG6xQNzgBdzBeQycTK3RrSkKvVY2dZtIZ1cdYwa0mwNuJcgFiT5Xfmbmp4ZU9YqZBsTbtC5TZt+SUKEFCO4qRiBAW9JLjRU9SU2WXPZXWgez4wq2M4KZqCgMbA4yhUjmcZj9B0wYe/HKO4oa+xgQwJCWNpqqtMNvxgd6HYtnClwOZY7bGOjWmypFZBRWUFbLVbDObHyytlizksScknmczO/BNOV2mpSorsqweY6uwqzqfEEqDz8IEHX0puOE97/GNbp603C+mtzYLGsAN1QYmtKnY4Ugjb2ZICnpRc2FWqvcBxAu5dxWg0moFO75OTuO7ly+Q3M45zel4JRXtK180c2BmZnc2Gs1F2dyWZurJTJJOOXZPvwJRtdOrG2ytqnHPykZnZlPPvLuT3+VAr1fTKxnCrpn8k6RLBsvch70qd1FldRrHVpah8phuOR5IwxnOBcQtvD2MipX1lqV4YszrXc6CwjAChgoIHPtmU8EoNvXdWN+VbOW2llUKrmvO0uFAUORkAAZwJt6TTLWi1oNqoAqgdwHYIGWIiAiIgIiICIiAiIgIiICIiAiIgIiICIiAiIgIiICIiAiIgIiICIiAiIgIiICIiAiIgIiICIiAiIgf//Z"/>
          <p:cNvSpPr>
            <a:spLocks noChangeAspect="1" noChangeArrowheads="1"/>
          </p:cNvSpPr>
          <p:nvPr/>
        </p:nvSpPr>
        <p:spPr bwMode="auto">
          <a:xfrm>
            <a:off x="155575" y="-2833688"/>
            <a:ext cx="7877175" cy="5905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32772" name="Picture 4" descr="http://images.slideplayer.hu/8/2037055/slides/slide_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6435307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715200" cy="578328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A perifériák- ki- és bemeneti eszközök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számítógéphez kapcsolt eszközöket összefoglalóan perifériáknak nevezzük.</a:t>
            </a:r>
          </a:p>
          <a:p>
            <a:r>
              <a:rPr lang="hu-HU" dirty="0" smtClean="0"/>
              <a:t>A perifériákat szokás kimeneti és bemeneti eszközökre osztani.</a:t>
            </a:r>
          </a:p>
          <a:p>
            <a:r>
              <a:rPr lang="hu-HU" dirty="0" smtClean="0"/>
              <a:t>A </a:t>
            </a:r>
            <a:r>
              <a:rPr lang="hu-HU" b="1" dirty="0" smtClean="0">
                <a:solidFill>
                  <a:srgbClr val="FF0000"/>
                </a:solidFill>
              </a:rPr>
              <a:t>bemeneti eszközök</a:t>
            </a:r>
            <a:r>
              <a:rPr lang="hu-HU" dirty="0" smtClean="0"/>
              <a:t>nél külvilág felől, a gép felé történik adatáramlás. (pl. billentyűzet, egér)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Kimeneti eszközök</a:t>
            </a:r>
            <a:r>
              <a:rPr lang="hu-HU" dirty="0" smtClean="0"/>
              <a:t>nél a számítógép felől a külvilág irányába van adatáramlás (pl. monitor, nyomtató)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Be- és kimeneti eszközök: </a:t>
            </a:r>
            <a:r>
              <a:rPr lang="hu-HU" dirty="0" smtClean="0"/>
              <a:t>mindkét irányban képesek adatokat továbbítani (pl.  </a:t>
            </a:r>
            <a:r>
              <a:rPr lang="hu-HU" dirty="0" smtClean="0"/>
              <a:t>érintőképernyő)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billentyűzet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hu-HU" dirty="0" smtClean="0"/>
              <a:t>Az egyik legrégebbi bemeneti eszköz a billentyűzet.</a:t>
            </a:r>
          </a:p>
          <a:p>
            <a:r>
              <a:rPr lang="hu-HU" dirty="0" smtClean="0"/>
              <a:t>A </a:t>
            </a:r>
            <a:r>
              <a:rPr lang="hu-HU" dirty="0" smtClean="0"/>
              <a:t>felhasználó a </a:t>
            </a:r>
            <a:r>
              <a:rPr lang="hu-HU" dirty="0" smtClean="0"/>
              <a:t>billentyűzet gombjainak lenyomásával közöl információt a géppel.</a:t>
            </a:r>
          </a:p>
          <a:p>
            <a:r>
              <a:rPr lang="hu-HU" dirty="0" smtClean="0"/>
              <a:t>A billentyűzet az írott szöveg bevitelére szolgál, valamint befolyásolható vele a számítógép működése. </a:t>
            </a:r>
          </a:p>
          <a:p>
            <a:r>
              <a:rPr lang="hu-HU" dirty="0" smtClean="0"/>
              <a:t>A leütött billentyű jeléhez a gép szoftvere meghatározott karaktert vagy parancsot rendel.</a:t>
            </a:r>
          </a:p>
          <a:p>
            <a:r>
              <a:rPr lang="hu-HU" dirty="0" smtClean="0"/>
              <a:t>A számítógép szoftvere (operációs rendszere) többféle </a:t>
            </a:r>
            <a:r>
              <a:rPr lang="hu-HU" dirty="0" smtClean="0"/>
              <a:t>billentyűzetkiosztást </a:t>
            </a:r>
            <a:r>
              <a:rPr lang="hu-HU" dirty="0" smtClean="0"/>
              <a:t>tud megvalósítani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859216" cy="866360"/>
          </a:xfrm>
        </p:spPr>
        <p:txBody>
          <a:bodyPr/>
          <a:lstStyle/>
          <a:p>
            <a:pPr algn="ctr"/>
            <a:r>
              <a:rPr lang="hu-HU" dirty="0" smtClean="0"/>
              <a:t>A billentyűzet csatlakozása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Vezetékes csatlakozás</a:t>
            </a:r>
          </a:p>
          <a:p>
            <a:pPr>
              <a:buNone/>
            </a:pPr>
            <a:r>
              <a:rPr lang="hu-HU" dirty="0" smtClean="0"/>
              <a:t>	Vezetékkel kapcsolódik a számítógép valamelyik csatlakozójához</a:t>
            </a:r>
          </a:p>
          <a:p>
            <a:pPr lvl="1"/>
            <a:r>
              <a:rPr lang="hu-HU" dirty="0" smtClean="0"/>
              <a:t>PS/2 csatlakozóhoz (lila)</a:t>
            </a:r>
          </a:p>
          <a:p>
            <a:pPr lvl="1"/>
            <a:r>
              <a:rPr lang="hu-HU" dirty="0" smtClean="0"/>
              <a:t>USB csatlakozóhoz</a:t>
            </a:r>
          </a:p>
          <a:p>
            <a:r>
              <a:rPr lang="hu-HU" dirty="0" smtClean="0"/>
              <a:t>Vezeték nélküli csatlakozással is lehetséges kapcsolat:</a:t>
            </a:r>
          </a:p>
          <a:p>
            <a:pPr lvl="1"/>
            <a:r>
              <a:rPr lang="hu-HU" dirty="0" smtClean="0"/>
              <a:t>Rádiófrekvenciás kapcsolattal</a:t>
            </a:r>
          </a:p>
          <a:p>
            <a:pPr lvl="1"/>
            <a:r>
              <a:rPr lang="hu-HU" dirty="0" err="1" smtClean="0"/>
              <a:t>Bluetooth</a:t>
            </a:r>
            <a:r>
              <a:rPr lang="hu-HU" dirty="0" smtClean="0"/>
              <a:t> kapcsolattal</a:t>
            </a:r>
          </a:p>
          <a:p>
            <a:pPr lvl="1"/>
            <a:r>
              <a:rPr lang="hu-HU" dirty="0" smtClean="0"/>
              <a:t>Infravörös kapcsolattal</a:t>
            </a:r>
          </a:p>
          <a:p>
            <a:pPr>
              <a:buNone/>
            </a:pPr>
            <a:r>
              <a:rPr lang="hu-HU" dirty="0" smtClean="0"/>
              <a:t>A vezeték nélküli billentyűzet használatához megfelelő adapter is kell, ami veszi a jeleket!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8368"/>
          </a:xfrm>
        </p:spPr>
        <p:txBody>
          <a:bodyPr/>
          <a:lstStyle/>
          <a:p>
            <a:pPr algn="ctr"/>
            <a:r>
              <a:rPr lang="hu-HU" dirty="0" smtClean="0"/>
              <a:t>A billentyűzet kiosztás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gombok elhelyezkedése változó lehet, az adott nyelv sajátosságait követheti.</a:t>
            </a:r>
          </a:p>
          <a:p>
            <a:r>
              <a:rPr lang="hu-HU" dirty="0" smtClean="0"/>
              <a:t>A legelterjedtebb a QWERTY billentyűzet </a:t>
            </a:r>
          </a:p>
          <a:p>
            <a:r>
              <a:rPr lang="hu-HU" dirty="0" smtClean="0"/>
              <a:t>Ennek magyar megfelelője a QWERTZ, mert a magyar billentyűzeten a Z és az Y karakter helye fel van cserélve.</a:t>
            </a:r>
          </a:p>
          <a:p>
            <a:r>
              <a:rPr lang="hu-HU" dirty="0" smtClean="0"/>
              <a:t>A billentyűzet kiosztását az operációs rendszeren keresztül megváltoztathatjuk, ekkor nem biztos, hogy a feliratnak megfelelően fog működni.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multimédiás billentyűzet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 A multimédiás billentyűzet külön billentyűket tartalmaz a leggyakoribb multimédiás, illetve internet elérési feladatokhoz</a:t>
            </a:r>
          </a:p>
          <a:p>
            <a:endParaRPr lang="hu-HU" dirty="0"/>
          </a:p>
        </p:txBody>
      </p:sp>
      <p:sp>
        <p:nvSpPr>
          <p:cNvPr id="17410" name="AutoShape 2" descr="Képtalálat a következ&amp;odblac;re: „multimédiás billenty&amp;udblac;zet kép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7412" name="AutoShape 4" descr="Képtalálat a következ&amp;odblac;re: „multimédiás billenty&amp;udblac;zet kép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7414" name="Picture 6" descr="http://prohardver.hu/dl/cnt/2015-02/115987/uzzano2a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356992"/>
            <a:ext cx="6291883" cy="3148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billentyűzet részei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A billentyűzet gombjait különböző csoportokra oszthatjuk.</a:t>
            </a:r>
          </a:p>
          <a:p>
            <a:r>
              <a:rPr lang="hu-HU" dirty="0" smtClean="0"/>
              <a:t>A legelterjedtebb QWERTY-QWERTZ billentyűzetnél</a:t>
            </a:r>
          </a:p>
          <a:p>
            <a:pPr>
              <a:buNone/>
            </a:pPr>
            <a:r>
              <a:rPr lang="hu-HU" dirty="0" smtClean="0"/>
              <a:t>	a következő főbb csoportok vannak: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Alfanumerikus billentyűzet</a:t>
            </a:r>
            <a:r>
              <a:rPr lang="hu-HU" dirty="0" smtClean="0"/>
              <a:t>: </a:t>
            </a:r>
            <a:r>
              <a:rPr lang="hu-HU" dirty="0" smtClean="0"/>
              <a:t>a legnagyobb </a:t>
            </a:r>
            <a:r>
              <a:rPr lang="hu-HU" dirty="0" smtClean="0"/>
              <a:t>része a billentyűzetnek, itt </a:t>
            </a:r>
            <a:r>
              <a:rPr lang="hu-HU" dirty="0" smtClean="0"/>
              <a:t>találhatóak a </a:t>
            </a:r>
            <a:r>
              <a:rPr lang="hu-HU" dirty="0" smtClean="0"/>
              <a:t>különböző karakterek bevitelére szolgáló gombok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Funkció billentyűk</a:t>
            </a:r>
            <a:r>
              <a:rPr lang="hu-HU" dirty="0" smtClean="0"/>
              <a:t>: F1-F12 felirattal  az egyes programokban  eltérő funkciókkal rendelkeznek.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Numerikus billentyűzet</a:t>
            </a:r>
            <a:r>
              <a:rPr lang="hu-HU" dirty="0" smtClean="0"/>
              <a:t>: számadatok gyors bevitelére szolgál</a:t>
            </a:r>
          </a:p>
          <a:p>
            <a:pPr lvl="1"/>
            <a:r>
              <a:rPr lang="hu-HU" dirty="0" smtClean="0">
                <a:solidFill>
                  <a:srgbClr val="FF0000"/>
                </a:solidFill>
              </a:rPr>
              <a:t>Kurzor billentyűk: </a:t>
            </a:r>
            <a:r>
              <a:rPr lang="hu-HU" dirty="0" smtClean="0"/>
              <a:t>a kurzor mozgatását szolgálják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Magyar billentyűzet-105 gombos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https://upload.wikimedia.org/wikipedia/commons/thumb/b/b6/HU_Keyboard_Layout_V1_HU_Legend.svg/600px-HU_Keyboard_Layout_V1_HU_Legend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573" y="1844824"/>
            <a:ext cx="8371864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</TotalTime>
  <Words>851</Words>
  <Application>Microsoft Office PowerPoint</Application>
  <PresentationFormat>Diavetítés a képernyőre (4:3 oldalarány)</PresentationFormat>
  <Paragraphs>114</Paragraphs>
  <Slides>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8" baseType="lpstr">
      <vt:lpstr>Calibri</vt:lpstr>
      <vt:lpstr>Constantia</vt:lpstr>
      <vt:lpstr>Wingdings</vt:lpstr>
      <vt:lpstr>Wingdings 2</vt:lpstr>
      <vt:lpstr>Áramlás</vt:lpstr>
      <vt:lpstr>A perifériák. Beviteli eszközök</vt:lpstr>
      <vt:lpstr>A tétel</vt:lpstr>
      <vt:lpstr>A perifériák- ki- és bemeneti eszközök</vt:lpstr>
      <vt:lpstr>A billentyűzet</vt:lpstr>
      <vt:lpstr>A billentyűzet csatlakozása</vt:lpstr>
      <vt:lpstr>A billentyűzet kiosztás</vt:lpstr>
      <vt:lpstr>A multimédiás billentyűzet</vt:lpstr>
      <vt:lpstr>A billentyűzet részei</vt:lpstr>
      <vt:lpstr>Magyar billentyűzet-105 gombos</vt:lpstr>
      <vt:lpstr>Speciális billentyűk</vt:lpstr>
      <vt:lpstr>Az egér</vt:lpstr>
      <vt:lpstr>Az egér típusai</vt:lpstr>
      <vt:lpstr>Az egér nyomógombjai</vt:lpstr>
      <vt:lpstr>Az egér csatlakozása</vt:lpstr>
      <vt:lpstr>A golyós egér felépítése</vt:lpstr>
      <vt:lpstr>Érintőpad, érintőképernyő</vt:lpstr>
      <vt:lpstr>Digitalizáló tábla (digitális rajztábla)</vt:lpstr>
      <vt:lpstr>Digitalizáló tábla</vt:lpstr>
      <vt:lpstr>Fényceruza</vt:lpstr>
      <vt:lpstr>A fényceruza felépítése és alkalmazása</vt:lpstr>
      <vt:lpstr>Lapolvasó ,szkenner</vt:lpstr>
      <vt:lpstr>Szkenner típusai</vt:lpstr>
      <vt:lpstr>A szkennerek típusai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perifériák. Bevizteli eszközök</dc:title>
  <dc:creator>bajza</dc:creator>
  <cp:lastModifiedBy>Misi</cp:lastModifiedBy>
  <cp:revision>40</cp:revision>
  <dcterms:created xsi:type="dcterms:W3CDTF">2016-04-29T06:22:42Z</dcterms:created>
  <dcterms:modified xsi:type="dcterms:W3CDTF">2016-05-16T14:35:56Z</dcterms:modified>
</cp:coreProperties>
</file>