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70" r:id="rId7"/>
    <p:sldId id="274" r:id="rId8"/>
    <p:sldId id="272" r:id="rId9"/>
    <p:sldId id="264" r:id="rId10"/>
    <p:sldId id="263" r:id="rId11"/>
    <p:sldId id="261" r:id="rId12"/>
    <p:sldId id="262" r:id="rId13"/>
    <p:sldId id="268" r:id="rId14"/>
    <p:sldId id="265" r:id="rId15"/>
    <p:sldId id="266" r:id="rId16"/>
    <p:sldId id="267" r:id="rId17"/>
    <p:sldId id="269" r:id="rId18"/>
    <p:sldId id="273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78" y="2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409575" y="-4763"/>
            <a:ext cx="3761184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96301" y="1380069"/>
            <a:ext cx="6430967" cy="2616199"/>
          </a:xfrm>
        </p:spPr>
        <p:txBody>
          <a:bodyPr anchor="b">
            <a:normAutofit/>
          </a:bodyPr>
          <a:lstStyle>
            <a:lvl1pPr algn="r">
              <a:defRPr sz="4500">
                <a:effectLst/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86533" y="3996267"/>
            <a:ext cx="5240734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1575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99309" y="5883276"/>
            <a:ext cx="324303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áma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4732865"/>
            <a:ext cx="7514033" cy="566738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509" y="932112"/>
            <a:ext cx="6169458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5299603"/>
            <a:ext cx="7514033" cy="493712"/>
          </a:xfrm>
        </p:spPr>
        <p:txBody>
          <a:bodyPr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0"/>
            <a:ext cx="7514033" cy="3048000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827609" y="3428999"/>
            <a:ext cx="6399611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3308581"/>
            <a:ext cx="7514032" cy="1468800"/>
          </a:xfrm>
        </p:spPr>
        <p:txBody>
          <a:bodyPr anchor="b">
            <a:normAutofit/>
          </a:bodyPr>
          <a:lstStyle>
            <a:lvl1pPr algn="r">
              <a:defRPr sz="24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7381"/>
            <a:ext cx="7514033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198959" y="863023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0069" y="2819399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6159" y="685801"/>
            <a:ext cx="6742509" cy="2743199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5" y="3886200"/>
            <a:ext cx="7514033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1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775200"/>
            <a:ext cx="7514033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5" y="685801"/>
            <a:ext cx="7514034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234" y="3505200"/>
            <a:ext cx="7514035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1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4" y="4343400"/>
            <a:ext cx="751403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9492" y="685800"/>
            <a:ext cx="1327777" cy="5105400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234" y="685800"/>
            <a:ext cx="6014807" cy="5105400"/>
          </a:xfrm>
        </p:spPr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13893" y="5867132"/>
            <a:ext cx="413375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9210" y="2666999"/>
            <a:ext cx="6698060" cy="2110382"/>
          </a:xfrm>
        </p:spPr>
        <p:txBody>
          <a:bodyPr anchor="b"/>
          <a:lstStyle>
            <a:lvl1pPr algn="r">
              <a:defRPr sz="3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9209" y="4777381"/>
            <a:ext cx="6698061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3235" y="2667000"/>
            <a:ext cx="3671291" cy="3124201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5975" y="2667000"/>
            <a:ext cx="3671292" cy="3124200"/>
          </a:xfrm>
        </p:spPr>
        <p:txBody>
          <a:bodyPr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134" y="2658533"/>
            <a:ext cx="345539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233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0366" y="2667000"/>
            <a:ext cx="3466903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accent1">
                    <a:lumMod val="75000"/>
                  </a:schemeClr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5975" y="3335337"/>
            <a:ext cx="3671292" cy="2455862"/>
          </a:xfrm>
        </p:spPr>
        <p:txBody>
          <a:bodyPr anchor="t">
            <a:normAutofit/>
          </a:bodyPr>
          <a:lstStyle>
            <a:lvl1pPr>
              <a:defRPr sz="1350"/>
            </a:lvl1pPr>
            <a:lvl2pPr>
              <a:defRPr sz="1200"/>
            </a:lvl2pPr>
            <a:lvl3pPr>
              <a:defRPr sz="105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234" y="1600200"/>
            <a:ext cx="2661841" cy="13716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6525" y="685800"/>
            <a:ext cx="4680743" cy="5105401"/>
          </a:xfrm>
        </p:spPr>
        <p:txBody>
          <a:bodyPr anchor="ctr">
            <a:normAutofit/>
          </a:bodyPr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234" y="2971800"/>
            <a:ext cx="266184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043" y="1752599"/>
            <a:ext cx="4069619" cy="1371600"/>
          </a:xfrm>
        </p:spPr>
        <p:txBody>
          <a:bodyPr anchor="b">
            <a:normAutofit/>
          </a:bodyPr>
          <a:lstStyle>
            <a:lvl1pPr algn="ctr">
              <a:defRPr sz="21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6011" y="914400"/>
            <a:ext cx="246073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043" y="3124199"/>
            <a:ext cx="406961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13109" y="1"/>
            <a:ext cx="1827610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3234" y="685801"/>
            <a:ext cx="751403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233" y="2667000"/>
            <a:ext cx="7514035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99492" y="5883276"/>
            <a:ext cx="8572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29210" y="5883276"/>
            <a:ext cx="531313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13893" y="5883276"/>
            <a:ext cx="413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5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3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05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 kommunikáció modellje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772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394635"/>
            <a:ext cx="7514035" cy="1090863"/>
          </a:xfrm>
        </p:spPr>
        <p:txBody>
          <a:bodyPr/>
          <a:lstStyle/>
          <a:p>
            <a:r>
              <a:rPr lang="hu-HU" dirty="0" smtClean="0"/>
              <a:t>Az kommunikáció plusz információi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485498"/>
            <a:ext cx="7514035" cy="4203033"/>
          </a:xfrm>
        </p:spPr>
        <p:txBody>
          <a:bodyPr/>
          <a:lstStyle/>
          <a:p>
            <a:r>
              <a:rPr lang="hu-HU" dirty="0" smtClean="0"/>
              <a:t>A kommunikációt ki lehet egészíteni kiegészítő jelekkel</a:t>
            </a:r>
            <a:r>
              <a:rPr lang="hu-HU" dirty="0" smtClean="0">
                <a:sym typeface="Wingdings" panose="05000000000000000000" pitchFamily="2" charset="2"/>
              </a:rPr>
              <a:t> pl. arckifejezés a beszélgetés alatt</a:t>
            </a:r>
            <a:endParaRPr lang="hu-HU" dirty="0" smtClean="0"/>
          </a:p>
          <a:p>
            <a:r>
              <a:rPr lang="hu-HU" dirty="0" smtClean="0">
                <a:solidFill>
                  <a:srgbClr val="FF0000"/>
                </a:solidFill>
              </a:rPr>
              <a:t>Nyílt kommunikáció</a:t>
            </a:r>
            <a:r>
              <a:rPr lang="hu-HU" dirty="0" smtClean="0"/>
              <a:t>: a vevő látja  vagy hallja a kommunikációt és az adó ezt tudja</a:t>
            </a:r>
            <a:r>
              <a:rPr lang="hu-HU" dirty="0" smtClean="0">
                <a:sym typeface="Wingdings" panose="05000000000000000000" pitchFamily="2" charset="2"/>
              </a:rPr>
              <a:t>szándékos ,kiegészítő információt tud adni pl. arckifejezés</a:t>
            </a:r>
          </a:p>
          <a:p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Zárt kommunikáció</a:t>
            </a:r>
            <a:r>
              <a:rPr lang="hu-HU" dirty="0" smtClean="0">
                <a:sym typeface="Wingdings" panose="05000000000000000000" pitchFamily="2" charset="2"/>
              </a:rPr>
              <a:t>: a vevő nem látja, hallja az adót, amit az adó tudaz adó más technikát választ, ami áthidalja  a tér-idő korlátot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Ha sem vevő, se az adó nem észleli a másikat, akkor a jelek elvesznek (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sötét terület</a:t>
            </a:r>
            <a:r>
              <a:rPr lang="hu-HU" dirty="0" smtClean="0">
                <a:sym typeface="Wingdings" panose="05000000000000000000" pitchFamily="2" charset="2"/>
              </a:rPr>
              <a:t>)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Ha a vevő látja az adót, de az nem tudja ezt, akkor 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vak terület</a:t>
            </a:r>
            <a:r>
              <a:rPr lang="hu-HU" dirty="0" smtClean="0">
                <a:sym typeface="Wingdings" panose="05000000000000000000" pitchFamily="2" charset="2"/>
              </a:rPr>
              <a:t>ről beszélünk az adó nem tudja kihasználni a  plusz lehetőséget!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452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8362" y="163628"/>
            <a:ext cx="7722758" cy="821356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Az emberi kommunikáció kialakulása- a beszéd és az írás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116531"/>
            <a:ext cx="7514035" cy="4674671"/>
          </a:xfrm>
        </p:spPr>
        <p:txBody>
          <a:bodyPr>
            <a:normAutofit lnSpcReduction="10000"/>
          </a:bodyPr>
          <a:lstStyle/>
          <a:p>
            <a:r>
              <a:rPr lang="hu-HU" dirty="0" smtClean="0"/>
              <a:t>Az előember (Homo </a:t>
            </a:r>
            <a:r>
              <a:rPr lang="hu-HU" dirty="0" err="1" smtClean="0"/>
              <a:t>habilis</a:t>
            </a:r>
            <a:r>
              <a:rPr lang="hu-HU" dirty="0" smtClean="0"/>
              <a:t>, </a:t>
            </a:r>
            <a:r>
              <a:rPr lang="hu-HU" dirty="0" err="1" smtClean="0"/>
              <a:t>Homo</a:t>
            </a:r>
            <a:r>
              <a:rPr lang="hu-HU" dirty="0" smtClean="0"/>
              <a:t> </a:t>
            </a:r>
            <a:r>
              <a:rPr lang="hu-HU" dirty="0" err="1" smtClean="0"/>
              <a:t>erectus</a:t>
            </a:r>
            <a:r>
              <a:rPr lang="hu-HU" dirty="0" smtClean="0"/>
              <a:t>) még </a:t>
            </a:r>
            <a:r>
              <a:rPr lang="hu-HU" dirty="0" smtClean="0">
                <a:solidFill>
                  <a:srgbClr val="FF0000"/>
                </a:solidFill>
              </a:rPr>
              <a:t>csak kézjelekkel, hangjelekkel közölte az információt </a:t>
            </a:r>
            <a:r>
              <a:rPr lang="hu-HU" dirty="0" smtClean="0"/>
              <a:t>a többiekkel.</a:t>
            </a:r>
          </a:p>
          <a:p>
            <a:r>
              <a:rPr lang="hu-HU" dirty="0" smtClean="0"/>
              <a:t>A két lábra állás tette lehetővé a kézjellel történő kommunikációt</a:t>
            </a:r>
          </a:p>
          <a:p>
            <a:r>
              <a:rPr lang="hu-HU" dirty="0" smtClean="0"/>
              <a:t>A felegyenesedett ember gerince, agytérfogata, hangképzése megváltozott.</a:t>
            </a:r>
          </a:p>
          <a:p>
            <a:r>
              <a:rPr lang="hu-HU" dirty="0" smtClean="0"/>
              <a:t>A </a:t>
            </a:r>
            <a:r>
              <a:rPr lang="hu-HU" dirty="0" smtClean="0">
                <a:solidFill>
                  <a:srgbClr val="FF0000"/>
                </a:solidFill>
              </a:rPr>
              <a:t>beszéd megjelenése </a:t>
            </a:r>
            <a:r>
              <a:rPr lang="hu-HU" dirty="0" smtClean="0"/>
              <a:t>volt a következő lépés az emberek közötti kommunikáció fejlődésében.(Homo Sapiens- Kb. 30 ezer évvel ezelőtt)</a:t>
            </a:r>
          </a:p>
          <a:p>
            <a:r>
              <a:rPr lang="hu-HU" dirty="0" smtClean="0"/>
              <a:t>A beszéd még mindig helyhez és időhöz kötött kommunikációt tett lehetővé</a:t>
            </a:r>
            <a:r>
              <a:rPr lang="hu-HU" dirty="0" smtClean="0">
                <a:sym typeface="Wingdings" panose="05000000000000000000" pitchFamily="2" charset="2"/>
              </a:rPr>
              <a:t> akkor működik, ha mindkét fél jelen van és hallja egymást!</a:t>
            </a:r>
            <a:endParaRPr lang="hu-HU" dirty="0" smtClean="0"/>
          </a:p>
          <a:p>
            <a:r>
              <a:rPr lang="hu-HU" dirty="0" smtClean="0"/>
              <a:t>Az írás a Kr.e. IV. évezredben jelent meg, ez lehetővé tette az idő  és tér független kommunikációt</a:t>
            </a:r>
            <a:r>
              <a:rPr lang="hu-HU" dirty="0" smtClean="0">
                <a:sym typeface="Wingdings" panose="05000000000000000000" pitchFamily="2" charset="2"/>
              </a:rPr>
              <a:t> akkor is tudok információt közölni, ha különböző időben vagyunk az adott helyen, vagy máshol vagyunk.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Az egyre fejlettebb emberi társadalom egyre fejlettebb kommunikációt kívánt az egyre fejlettebb kommunikáció egyre fejlettebb társadalmi rendszert eredményezett kölcsönhatás</a:t>
            </a: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918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11617" y="502922"/>
            <a:ext cx="7514035" cy="1027496"/>
          </a:xfrm>
        </p:spPr>
        <p:txBody>
          <a:bodyPr/>
          <a:lstStyle/>
          <a:p>
            <a:r>
              <a:rPr lang="hu-HU" dirty="0" smtClean="0"/>
              <a:t>A kommunikáció fejlődése- a könyvnyomtatás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530418"/>
            <a:ext cx="7514035" cy="4260783"/>
          </a:xfrm>
        </p:spPr>
        <p:txBody>
          <a:bodyPr/>
          <a:lstStyle/>
          <a:p>
            <a:r>
              <a:rPr lang="hu-HU" dirty="0" smtClean="0"/>
              <a:t>Az írás alapú kommunikáció időigényes, bonyolult.</a:t>
            </a:r>
          </a:p>
          <a:p>
            <a:r>
              <a:rPr lang="hu-HU" dirty="0" smtClean="0"/>
              <a:t>A nyomtatás kifejlesztése </a:t>
            </a:r>
            <a:r>
              <a:rPr lang="hu-HU" smtClean="0"/>
              <a:t>az 1450-es </a:t>
            </a:r>
            <a:r>
              <a:rPr lang="hu-HU" dirty="0" smtClean="0"/>
              <a:t>években meggyorsította a nagy mennyiségű szöveges információ előállítását.</a:t>
            </a:r>
          </a:p>
          <a:p>
            <a:r>
              <a:rPr lang="hu-HU" dirty="0" smtClean="0"/>
              <a:t>A könyvnyomtatás Gutenberg találmánya</a:t>
            </a:r>
          </a:p>
          <a:p>
            <a:r>
              <a:rPr lang="hu-HU" dirty="0" smtClean="0"/>
              <a:t>A könyv fontos kommunikációs eszközzé vált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 szélesebb körhöz </a:t>
            </a:r>
            <a:r>
              <a:rPr lang="hu-HU" dirty="0">
                <a:sym typeface="Wingdings" panose="05000000000000000000" pitchFamily="2" charset="2"/>
              </a:rPr>
              <a:t>j</a:t>
            </a:r>
            <a:r>
              <a:rPr lang="hu-HU" dirty="0" smtClean="0">
                <a:sym typeface="Wingdings" panose="05000000000000000000" pitchFamily="2" charset="2"/>
              </a:rPr>
              <a:t>ut el az információ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 nagy mennyiségű információt lehet így közölni</a:t>
            </a:r>
          </a:p>
          <a:p>
            <a:pPr lvl="1"/>
            <a:r>
              <a:rPr lang="hu-HU" dirty="0" smtClean="0">
                <a:sym typeface="Wingdings" panose="05000000000000000000" pitchFamily="2" charset="2"/>
              </a:rPr>
              <a:t> nincs visszacsatolás, egyoldalú a kommunikáció</a:t>
            </a:r>
          </a:p>
          <a:p>
            <a:pPr marL="342900" lvl="1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03185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2" y="122814"/>
            <a:ext cx="7514035" cy="808653"/>
          </a:xfrm>
        </p:spPr>
        <p:txBody>
          <a:bodyPr/>
          <a:lstStyle/>
          <a:p>
            <a:r>
              <a:rPr lang="hu-HU" dirty="0" smtClean="0"/>
              <a:t>Gutenberg könyv nyomdája (1452)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3074" name="Picture 2" descr="http://www.lovagok.hu/images/stories/cikkeink/mestersegek/konyvnyomtatas/Gutenberg-nyomd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490" y="948877"/>
            <a:ext cx="4586491" cy="2536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cultura.hu/wp-content/uploads/2013/02/gutenberg-proof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9592" y="3555743"/>
            <a:ext cx="4965800" cy="3302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96686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7987" y="500514"/>
            <a:ext cx="7514035" cy="984985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A technikai eszközök megjelenése a kommunikációban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011680"/>
            <a:ext cx="7514035" cy="3779522"/>
          </a:xfrm>
        </p:spPr>
        <p:txBody>
          <a:bodyPr>
            <a:normAutofit/>
          </a:bodyPr>
          <a:lstStyle/>
          <a:p>
            <a:r>
              <a:rPr lang="hu-HU" dirty="0" smtClean="0"/>
              <a:t>A kommunikáció  során az ember igyekezett áthidalni a térbeli távolságot.</a:t>
            </a:r>
          </a:p>
          <a:p>
            <a:r>
              <a:rPr lang="hu-HU" dirty="0" smtClean="0"/>
              <a:t>Az ókorban lovas futárok vitték az információkat az uralkodónak.</a:t>
            </a:r>
          </a:p>
          <a:p>
            <a:r>
              <a:rPr lang="hu-HU" dirty="0" smtClean="0"/>
              <a:t>Több civilizáció kísérletezett füst és tűzjelek adásával</a:t>
            </a:r>
            <a:r>
              <a:rPr lang="hu-HU" dirty="0" smtClean="0">
                <a:sym typeface="Wingdings" panose="05000000000000000000" pitchFamily="2" charset="2"/>
              </a:rPr>
              <a:t> nagy a zaj, félreérthető!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XIX. században az elektromossághoz kapcsolódó felfedezések tetté lehetővé a távíró (Morse), majd a telefon  (</a:t>
            </a:r>
            <a:r>
              <a:rPr lang="hu-HU" dirty="0">
                <a:sym typeface="Wingdings" panose="05000000000000000000" pitchFamily="2" charset="2"/>
              </a:rPr>
              <a:t>B</a:t>
            </a:r>
            <a:r>
              <a:rPr lang="hu-HU" dirty="0" smtClean="0">
                <a:sym typeface="Wingdings" panose="05000000000000000000" pitchFamily="2" charset="2"/>
              </a:rPr>
              <a:t>ell) megjelenését.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telefon biztosította a gyors, tér független kommunikációt ugyanakkor vezetékhez kötött.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XX. század elején a rádió megjelenése (Marconi,Tesla, Popov) biztosította a vezeték független kommunikáció megjelenését tv, rádió adások!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921876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13233" y="200977"/>
            <a:ext cx="7514035" cy="1360371"/>
          </a:xfrm>
        </p:spPr>
        <p:txBody>
          <a:bodyPr/>
          <a:lstStyle/>
          <a:p>
            <a:r>
              <a:rPr lang="hu-HU" dirty="0" smtClean="0"/>
              <a:t>Graham Bell és a telefon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1026" name="Picture 2" descr="http://www.tankonyvtar.hu/hu/tartalom/tamop425/0005_30_informacia_es_tarsadalom_scorm_04/30_k1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7985" y="1561348"/>
            <a:ext cx="3761906" cy="4479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lookingglassreview.com/assets/images/Alexander_Graham_Bell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3144" y="1684421"/>
            <a:ext cx="3034124" cy="4494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769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101389" y="402343"/>
            <a:ext cx="3830856" cy="1752599"/>
          </a:xfrm>
        </p:spPr>
        <p:txBody>
          <a:bodyPr/>
          <a:lstStyle/>
          <a:p>
            <a:r>
              <a:rPr lang="hu-HU" dirty="0" smtClean="0"/>
              <a:t>Távíró és Morse-jelek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pic>
        <p:nvPicPr>
          <p:cNvPr id="2050" name="Picture 2" descr="http://www.radiohistoria.sk/oldradio/mainhu.nsf/wcatalid/05A6E90B4E37E5E3C12575FC004FE4E3/$file/taviro%20morse%20billentyu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3233" y="960434"/>
            <a:ext cx="3836098" cy="256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hirarena.com/_user/image/majus/morse_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2589" y="3685666"/>
            <a:ext cx="5589655" cy="3094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30763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67237" y="211756"/>
            <a:ext cx="7514035" cy="859857"/>
          </a:xfrm>
        </p:spPr>
        <p:txBody>
          <a:bodyPr/>
          <a:lstStyle/>
          <a:p>
            <a:r>
              <a:rPr lang="hu-HU" dirty="0" smtClean="0"/>
              <a:t>Számítógép és kommunikáció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51734" y="1299411"/>
            <a:ext cx="7514035" cy="4029778"/>
          </a:xfrm>
        </p:spPr>
        <p:txBody>
          <a:bodyPr/>
          <a:lstStyle/>
          <a:p>
            <a:r>
              <a:rPr lang="hu-HU" dirty="0" smtClean="0"/>
              <a:t>A XX. század második felében a számítógép megjelenése forradalmasította az információ tárolást, feldolgozást és a kommunikációt.</a:t>
            </a:r>
          </a:p>
          <a:p>
            <a:r>
              <a:rPr lang="hu-HU" dirty="0" smtClean="0"/>
              <a:t>Napjainkban a legfontosabb kommunikációs csatorna a világméretű számítógép hálózat, az internet.</a:t>
            </a:r>
          </a:p>
          <a:p>
            <a:r>
              <a:rPr lang="hu-HU" dirty="0" smtClean="0"/>
              <a:t>Az interneten a webes felületeken szöveges, képi, hang, mozgókép formában tárolt információkat is megoszthatunk másokkal</a:t>
            </a:r>
          </a:p>
          <a:p>
            <a:r>
              <a:rPr lang="hu-HU" dirty="0" smtClean="0"/>
              <a:t>Az internet nyújtotta kommunikációs eszközök függetlenek a tértől, sokszor az időtől is.</a:t>
            </a:r>
          </a:p>
          <a:p>
            <a:r>
              <a:rPr lang="hu-HU" dirty="0" smtClean="0"/>
              <a:t>A számítógép segítségével újfajta kommunikációs lehetőségek jelentek meg (email, chat, telefonálás neten)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93065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Az elektronikus kommunikáció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973180"/>
            <a:ext cx="7514035" cy="3818022"/>
          </a:xfrm>
        </p:spPr>
        <p:txBody>
          <a:bodyPr/>
          <a:lstStyle/>
          <a:p>
            <a:r>
              <a:rPr lang="hu-HU" dirty="0" smtClean="0"/>
              <a:t>Az üzenet elektronikus jelekből áll</a:t>
            </a:r>
          </a:p>
          <a:p>
            <a:r>
              <a:rPr lang="hu-HU" dirty="0" smtClean="0"/>
              <a:t>Formái:</a:t>
            </a:r>
          </a:p>
          <a:p>
            <a:r>
              <a:rPr lang="hu-HU" dirty="0" smtClean="0"/>
              <a:t>Email</a:t>
            </a:r>
          </a:p>
          <a:p>
            <a:r>
              <a:rPr lang="hu-HU" dirty="0" smtClean="0"/>
              <a:t>Weblap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784597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Gyakorlati példa- rendelés a vendéglőben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2165684"/>
            <a:ext cx="7514035" cy="3625517"/>
          </a:xfrm>
        </p:spPr>
        <p:txBody>
          <a:bodyPr/>
          <a:lstStyle/>
          <a:p>
            <a:r>
              <a:rPr lang="hu-HU" dirty="0" smtClean="0"/>
              <a:t>A vendég az adó</a:t>
            </a:r>
          </a:p>
          <a:p>
            <a:r>
              <a:rPr lang="hu-HU" dirty="0" smtClean="0"/>
              <a:t>Amikor szóban megfogalmazza a rendelését dekódolja a magyar nyelvre  az információt.</a:t>
            </a:r>
          </a:p>
          <a:p>
            <a:r>
              <a:rPr lang="hu-HU" dirty="0" smtClean="0"/>
              <a:t>A csatorna a levegő, ami továbbítja  a hangot a pincérnek.</a:t>
            </a:r>
          </a:p>
          <a:p>
            <a:r>
              <a:rPr lang="hu-HU" dirty="0" smtClean="0"/>
              <a:t>A pincér tud magyarul ,így dekódolja maga számár az információt (megérti)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597248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27534" y="241300"/>
            <a:ext cx="7514035" cy="876300"/>
          </a:xfrm>
        </p:spPr>
        <p:txBody>
          <a:bodyPr/>
          <a:lstStyle/>
          <a:p>
            <a:r>
              <a:rPr lang="hu-HU" dirty="0" smtClean="0"/>
              <a:t>A kommunikáció 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600200"/>
            <a:ext cx="7514035" cy="4191001"/>
          </a:xfrm>
        </p:spPr>
        <p:txBody>
          <a:bodyPr>
            <a:normAutofit/>
          </a:bodyPr>
          <a:lstStyle/>
          <a:p>
            <a:r>
              <a:rPr lang="hu-HU" dirty="0" smtClean="0">
                <a:solidFill>
                  <a:srgbClr val="FF0000"/>
                </a:solidFill>
              </a:rPr>
              <a:t>A kommunikáció kifejezés információcserét jelent</a:t>
            </a:r>
            <a:r>
              <a:rPr lang="hu-HU" dirty="0" smtClean="0"/>
              <a:t>, ami valamilyen jelrendszer segítségével történik.</a:t>
            </a:r>
          </a:p>
          <a:p>
            <a:r>
              <a:rPr lang="hu-HU" dirty="0" smtClean="0"/>
              <a:t>Ilyen jelrendszer például a beszélt nyelv,  az írás,  a kép,  a mozdulatsor stb.</a:t>
            </a:r>
          </a:p>
          <a:p>
            <a:r>
              <a:rPr lang="hu-HU" dirty="0" smtClean="0"/>
              <a:t>A kommunikáció már az állatok között is jelen van (mozgással, hangjelzéssel stb.)</a:t>
            </a:r>
          </a:p>
          <a:p>
            <a:r>
              <a:rPr lang="hu-HU" dirty="0" smtClean="0"/>
              <a:t>A kommunikáció általános modelljét </a:t>
            </a:r>
            <a:r>
              <a:rPr lang="hu-HU" dirty="0"/>
              <a:t>C</a:t>
            </a:r>
            <a:r>
              <a:rPr lang="hu-HU" dirty="0" smtClean="0"/>
              <a:t>laude </a:t>
            </a:r>
            <a:r>
              <a:rPr lang="hu-HU" dirty="0" err="1" smtClean="0"/>
              <a:t>Shannon</a:t>
            </a:r>
            <a:r>
              <a:rPr lang="hu-HU" dirty="0" smtClean="0"/>
              <a:t> dolgozta ki 1949-ben</a:t>
            </a:r>
          </a:p>
          <a:p>
            <a:r>
              <a:rPr lang="hu-HU" dirty="0" smtClean="0"/>
              <a:t>A kommunikációs folyamatot többféle szempont szerint  lehet csoportosítani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563374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19111" y="317633"/>
            <a:ext cx="7514035" cy="927234"/>
          </a:xfrm>
        </p:spPr>
        <p:txBody>
          <a:bodyPr/>
          <a:lstStyle/>
          <a:p>
            <a:r>
              <a:rPr lang="hu-HU" dirty="0" smtClean="0"/>
              <a:t>A kommunikációs folyamatok csoportosítása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19110" y="1674796"/>
            <a:ext cx="7514035" cy="4270409"/>
          </a:xfrm>
        </p:spPr>
        <p:txBody>
          <a:bodyPr>
            <a:normAutofit/>
          </a:bodyPr>
          <a:lstStyle/>
          <a:p>
            <a:r>
              <a:rPr lang="hu-HU" dirty="0"/>
              <a:t>Alkalmazott jelrendszer szerint</a:t>
            </a:r>
          </a:p>
          <a:p>
            <a:pPr lvl="1"/>
            <a:r>
              <a:rPr lang="hu-HU" b="1" dirty="0"/>
              <a:t>Verbális-</a:t>
            </a:r>
            <a:r>
              <a:rPr lang="hu-HU" dirty="0"/>
              <a:t>szóban történik</a:t>
            </a:r>
          </a:p>
          <a:p>
            <a:pPr lvl="1"/>
            <a:r>
              <a:rPr lang="hu-HU" b="1" dirty="0"/>
              <a:t>Non-verbális</a:t>
            </a:r>
            <a:r>
              <a:rPr lang="hu-HU" dirty="0"/>
              <a:t>- nem szóban történik, pl. írás, arckifejezés, zászlójel stb.</a:t>
            </a:r>
          </a:p>
          <a:p>
            <a:r>
              <a:rPr lang="hu-HU" dirty="0"/>
              <a:t>A közlő szándéka szerint:</a:t>
            </a:r>
          </a:p>
          <a:p>
            <a:pPr lvl="1"/>
            <a:r>
              <a:rPr lang="hu-HU" b="1" dirty="0"/>
              <a:t>Szándékos</a:t>
            </a:r>
          </a:p>
          <a:p>
            <a:pPr lvl="1"/>
            <a:r>
              <a:rPr lang="hu-HU" b="1" dirty="0"/>
              <a:t>Nem szándékos</a:t>
            </a:r>
            <a:r>
              <a:rPr lang="hu-HU" dirty="0"/>
              <a:t> (pl. </a:t>
            </a:r>
            <a:r>
              <a:rPr lang="hu-HU" dirty="0" smtClean="0"/>
              <a:t>véletlenül </a:t>
            </a:r>
            <a:r>
              <a:rPr lang="hu-HU" dirty="0"/>
              <a:t>meghallott beszélgetés</a:t>
            </a:r>
            <a:r>
              <a:rPr lang="hu-HU" dirty="0" smtClean="0"/>
              <a:t>)</a:t>
            </a:r>
          </a:p>
          <a:p>
            <a:r>
              <a:rPr lang="hu-HU" dirty="0" smtClean="0"/>
              <a:t>A kommunikációban résztvevők száma szerint</a:t>
            </a:r>
          </a:p>
          <a:p>
            <a:pPr lvl="1"/>
            <a:r>
              <a:rPr lang="hu-HU" b="1" dirty="0" err="1" smtClean="0"/>
              <a:t>Intraperszonális</a:t>
            </a:r>
            <a:r>
              <a:rPr lang="hu-HU" b="1" dirty="0" smtClean="0"/>
              <a:t> kommunikáció</a:t>
            </a:r>
            <a:r>
              <a:rPr lang="hu-HU" dirty="0" smtClean="0"/>
              <a:t>- egy emberen belül (magában beszél, belső monológ)</a:t>
            </a:r>
          </a:p>
          <a:p>
            <a:pPr lvl="1"/>
            <a:r>
              <a:rPr lang="hu-HU" b="1" dirty="0" smtClean="0"/>
              <a:t>Interperszonális kommunikáció</a:t>
            </a:r>
            <a:r>
              <a:rPr lang="hu-HU" dirty="0" smtClean="0"/>
              <a:t>-két ember között</a:t>
            </a:r>
          </a:p>
          <a:p>
            <a:pPr lvl="1"/>
            <a:r>
              <a:rPr lang="hu-HU" b="1" dirty="0" smtClean="0"/>
              <a:t>Csoport kommunikáció-</a:t>
            </a:r>
            <a:r>
              <a:rPr lang="hu-HU" dirty="0" smtClean="0"/>
              <a:t>több</a:t>
            </a:r>
            <a:r>
              <a:rPr lang="hu-HU" b="1" dirty="0" smtClean="0"/>
              <a:t> </a:t>
            </a:r>
            <a:r>
              <a:rPr lang="hu-HU" dirty="0" smtClean="0"/>
              <a:t>ember között</a:t>
            </a:r>
          </a:p>
          <a:p>
            <a:pPr lvl="1"/>
            <a:r>
              <a:rPr lang="hu-HU" b="1" dirty="0" smtClean="0"/>
              <a:t>Tömegkommunikáció:</a:t>
            </a:r>
            <a:r>
              <a:rPr lang="hu-HU" dirty="0" smtClean="0"/>
              <a:t> az információ tömegekhez jut el</a:t>
            </a:r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47504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324989" y="115503"/>
            <a:ext cx="7514035" cy="941972"/>
          </a:xfrm>
        </p:spPr>
        <p:txBody>
          <a:bodyPr/>
          <a:lstStyle/>
          <a:p>
            <a:r>
              <a:rPr lang="hu-HU" dirty="0" smtClean="0"/>
              <a:t>Kommunikációs szintek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651" y="1057475"/>
            <a:ext cx="5469456" cy="4932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468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190236" y="269508"/>
            <a:ext cx="7514035" cy="1206366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Shannon-modell</a:t>
            </a:r>
            <a:r>
              <a:rPr lang="hu-HU" dirty="0" smtClean="0"/>
              <a:t> (1949)</a:t>
            </a:r>
            <a:endParaRPr lang="hu-HU" dirty="0"/>
          </a:p>
        </p:txBody>
      </p:sp>
      <p:sp>
        <p:nvSpPr>
          <p:cNvPr id="6" name="Tartalom helye 5"/>
          <p:cNvSpPr>
            <a:spLocks noGrp="1"/>
          </p:cNvSpPr>
          <p:nvPr>
            <p:ph idx="1"/>
          </p:nvPr>
        </p:nvSpPr>
        <p:spPr>
          <a:xfrm>
            <a:off x="1190235" y="1963554"/>
            <a:ext cx="7514035" cy="3384885"/>
          </a:xfrm>
        </p:spPr>
        <p:txBody>
          <a:bodyPr>
            <a:normAutofit/>
          </a:bodyPr>
          <a:lstStyle/>
          <a:p>
            <a:r>
              <a:rPr lang="hu-HU" dirty="0" smtClean="0"/>
              <a:t>A kommunikációban az  adó közli az információt.</a:t>
            </a:r>
          </a:p>
          <a:p>
            <a:r>
              <a:rPr lang="hu-HU" dirty="0" smtClean="0"/>
              <a:t>Valamilyen jelrendszer segítségével kódolja ( pl. a gondolatból szöveg lesz a  a nyelv segítségével)</a:t>
            </a:r>
          </a:p>
          <a:p>
            <a:r>
              <a:rPr lang="hu-HU" dirty="0" smtClean="0"/>
              <a:t>A kommunikáció valamilyen csatornán zajlik, ami közvetíti a jeleket. (pl. beszéd esetén a levegő, telefon esetén a vezeték)</a:t>
            </a:r>
          </a:p>
          <a:p>
            <a:r>
              <a:rPr lang="hu-HU" dirty="0" smtClean="0"/>
              <a:t>A vevő veszi az információt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dekódolja ( értelmezi a szöveget, felfogja)</a:t>
            </a:r>
          </a:p>
          <a:p>
            <a:r>
              <a:rPr lang="hu-HU" dirty="0" smtClean="0"/>
              <a:t>Mindig van zavaró tényező a kommunikációban</a:t>
            </a:r>
            <a:r>
              <a:rPr lang="hu-HU" dirty="0" smtClean="0">
                <a:sym typeface="Wingdings" panose="05000000000000000000" pitchFamily="2" charset="2"/>
              </a:rPr>
              <a:t></a:t>
            </a:r>
            <a:r>
              <a:rPr lang="hu-HU" dirty="0" smtClean="0"/>
              <a:t> ez a zaj </a:t>
            </a:r>
          </a:p>
          <a:p>
            <a:r>
              <a:rPr lang="hu-HU" dirty="0" smtClean="0"/>
              <a:t>Az üzenet vevője reagál, válaszol az üzenetre</a:t>
            </a:r>
            <a:r>
              <a:rPr lang="hu-HU" dirty="0" smtClean="0">
                <a:sym typeface="Wingdings" panose="05000000000000000000" pitchFamily="2" charset="2"/>
              </a:rPr>
              <a:t> </a:t>
            </a:r>
            <a:r>
              <a:rPr lang="hu-HU" dirty="0">
                <a:sym typeface="Wingdings" panose="05000000000000000000" pitchFamily="2" charset="2"/>
              </a:rPr>
              <a:t>v</a:t>
            </a:r>
            <a:r>
              <a:rPr lang="hu-HU" dirty="0" smtClean="0">
                <a:sym typeface="Wingdings" panose="05000000000000000000" pitchFamily="2" charset="2"/>
              </a:rPr>
              <a:t>isszacsatolás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452341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47988" y="134752"/>
            <a:ext cx="7514035" cy="859857"/>
          </a:xfrm>
        </p:spPr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Shannon</a:t>
            </a:r>
            <a:r>
              <a:rPr lang="hu-HU" dirty="0" smtClean="0"/>
              <a:t> - modell</a:t>
            </a:r>
            <a:endParaRPr lang="hu-HU" dirty="0"/>
          </a:p>
        </p:txBody>
      </p:sp>
      <p:pic>
        <p:nvPicPr>
          <p:cNvPr id="6" name="Tartalom helye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638" y="2396691"/>
            <a:ext cx="7598341" cy="1744653"/>
          </a:xfrm>
        </p:spPr>
      </p:pic>
    </p:spTree>
    <p:extLst>
      <p:ext uri="{BB962C8B-B14F-4D97-AF65-F5344CB8AC3E}">
        <p14:creationId xmlns:p14="http://schemas.microsoft.com/office/powerpoint/2010/main" val="1631212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86489" y="539014"/>
            <a:ext cx="7514035" cy="782855"/>
          </a:xfrm>
        </p:spPr>
        <p:txBody>
          <a:bodyPr/>
          <a:lstStyle/>
          <a:p>
            <a:r>
              <a:rPr lang="hu-HU" dirty="0" smtClean="0"/>
              <a:t>Gyakorlati példa –az emberi beszéd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382740" y="1607420"/>
            <a:ext cx="7514035" cy="4183782"/>
          </a:xfrm>
        </p:spPr>
        <p:txBody>
          <a:bodyPr/>
          <a:lstStyle/>
          <a:p>
            <a:r>
              <a:rPr lang="hu-HU" dirty="0" smtClean="0"/>
              <a:t>Két ember beszélget</a:t>
            </a:r>
          </a:p>
          <a:p>
            <a:r>
              <a:rPr lang="hu-HU" dirty="0" smtClean="0"/>
              <a:t>Forrás: az egyik ember tudata(gondolata)</a:t>
            </a:r>
          </a:p>
          <a:p>
            <a:r>
              <a:rPr lang="hu-HU" dirty="0" smtClean="0"/>
              <a:t>Kódolás: hangképző szervek (gége, ajak, fogak) beszéd keletkezik</a:t>
            </a:r>
          </a:p>
          <a:p>
            <a:r>
              <a:rPr lang="hu-HU" dirty="0" smtClean="0"/>
              <a:t>A jel hang, ami hullámként terjed.</a:t>
            </a:r>
          </a:p>
          <a:p>
            <a:r>
              <a:rPr lang="hu-HU" dirty="0" smtClean="0"/>
              <a:t>A csatorna levegő</a:t>
            </a:r>
          </a:p>
          <a:p>
            <a:r>
              <a:rPr lang="hu-HU" dirty="0" smtClean="0"/>
              <a:t>Zaj: minden olyan külső hatás ami zavarja beszéd megértését</a:t>
            </a:r>
          </a:p>
          <a:p>
            <a:r>
              <a:rPr lang="hu-HU" dirty="0" smtClean="0"/>
              <a:t>Dekódolás: a másik ember a fülével felfogja hanghullámot, és zagya értelmezi</a:t>
            </a:r>
          </a:p>
          <a:p>
            <a:r>
              <a:rPr lang="hu-HU" dirty="0" smtClean="0"/>
              <a:t>A vevő az az ember aki hallja az üzenetet</a:t>
            </a:r>
          </a:p>
          <a:p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056646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38363" y="413886"/>
            <a:ext cx="7514035" cy="984985"/>
          </a:xfrm>
        </p:spPr>
        <p:txBody>
          <a:bodyPr/>
          <a:lstStyle/>
          <a:p>
            <a:r>
              <a:rPr lang="hu-HU" dirty="0" smtClean="0"/>
              <a:t>A személyközi kommunikáció összetevői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/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0888" y="1668377"/>
            <a:ext cx="6878724" cy="3288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1043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276864" y="423512"/>
            <a:ext cx="7514035" cy="879107"/>
          </a:xfrm>
        </p:spPr>
        <p:txBody>
          <a:bodyPr/>
          <a:lstStyle/>
          <a:p>
            <a:r>
              <a:rPr lang="hu-HU" dirty="0" smtClean="0"/>
              <a:t>A kommunikáció tér és idő dimenziója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13233" y="1732548"/>
            <a:ext cx="7514035" cy="4273616"/>
          </a:xfrm>
        </p:spPr>
        <p:txBody>
          <a:bodyPr/>
          <a:lstStyle/>
          <a:p>
            <a:r>
              <a:rPr lang="hu-HU" dirty="0" smtClean="0"/>
              <a:t>A kommunikáció fontos jellemzője az </a:t>
            </a:r>
            <a:r>
              <a:rPr lang="hu-HU" dirty="0" smtClean="0">
                <a:solidFill>
                  <a:srgbClr val="FF0000"/>
                </a:solidFill>
              </a:rPr>
              <a:t>idő és a tér dimenzió</a:t>
            </a:r>
          </a:p>
          <a:p>
            <a:r>
              <a:rPr lang="hu-HU" dirty="0" smtClean="0"/>
              <a:t>Bizonyos kommunikációs formák csak akkor működnek, ha az adó és a vevő egy térben és egy időben van jelen (pl. beszéd)</a:t>
            </a:r>
          </a:p>
          <a:p>
            <a:r>
              <a:rPr lang="hu-HU" dirty="0" smtClean="0"/>
              <a:t>Vannak olyan kommunikációs csatornák, formák amely </a:t>
            </a:r>
            <a:r>
              <a:rPr lang="hu-HU" dirty="0" smtClean="0">
                <a:solidFill>
                  <a:srgbClr val="FF0000"/>
                </a:solidFill>
              </a:rPr>
              <a:t>tér független</a:t>
            </a:r>
            <a:r>
              <a:rPr lang="hu-HU" dirty="0" smtClean="0"/>
              <a:t>ek</a:t>
            </a:r>
            <a:r>
              <a:rPr lang="hu-HU" dirty="0" smtClean="0">
                <a:sym typeface="Wingdings" panose="05000000000000000000" pitchFamily="2" charset="2"/>
              </a:rPr>
              <a:t> pl. telefon,chat, élő tv műsor a kommunikáló felek egymástól távol vannak, de azonos időben kommunikálnak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Létezik 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idő független </a:t>
            </a:r>
            <a:r>
              <a:rPr lang="hu-HU" dirty="0" smtClean="0">
                <a:sym typeface="Wingdings" panose="05000000000000000000" pitchFamily="2" charset="2"/>
              </a:rPr>
              <a:t>kommunikáció más időben küldik és más időben veszik az üzenetet, de azonos térben  faliújság,búcsúlevél  </a:t>
            </a:r>
          </a:p>
          <a:p>
            <a:r>
              <a:rPr lang="hu-HU" dirty="0" smtClean="0">
                <a:sym typeface="Wingdings" panose="05000000000000000000" pitchFamily="2" charset="2"/>
              </a:rPr>
              <a:t>A kommunikációnak van olyan formája is, ami </a:t>
            </a:r>
            <a:r>
              <a:rPr lang="hu-HU" dirty="0" smtClean="0">
                <a:solidFill>
                  <a:srgbClr val="FF0000"/>
                </a:solidFill>
                <a:sym typeface="Wingdings" panose="05000000000000000000" pitchFamily="2" charset="2"/>
              </a:rPr>
              <a:t>tér és idő független</a:t>
            </a:r>
            <a:r>
              <a:rPr lang="hu-HU" dirty="0" smtClean="0">
                <a:sym typeface="Wingdings" panose="05000000000000000000" pitchFamily="2" charset="2"/>
              </a:rPr>
              <a:t> email, levél, videó,tv, mozi</a:t>
            </a:r>
          </a:p>
          <a:p>
            <a:pPr marL="0" indent="0">
              <a:buNone/>
            </a:pPr>
            <a:endParaRPr lang="hu-HU" dirty="0" smtClean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05631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is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Parallax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206</TotalTime>
  <Words>1006</Words>
  <Application>Microsoft Office PowerPoint</Application>
  <PresentationFormat>Diavetítés a képernyőre (4:3 oldalarány)</PresentationFormat>
  <Paragraphs>92</Paragraphs>
  <Slides>19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19</vt:i4>
      </vt:variant>
    </vt:vector>
  </HeadingPairs>
  <TitlesOfParts>
    <vt:vector size="23" baseType="lpstr">
      <vt:lpstr>Arial</vt:lpstr>
      <vt:lpstr>Corbel</vt:lpstr>
      <vt:lpstr>Wingdings</vt:lpstr>
      <vt:lpstr>Parallaxis</vt:lpstr>
      <vt:lpstr>A kommunikáció modellje</vt:lpstr>
      <vt:lpstr>A kommunikáció fogalma</vt:lpstr>
      <vt:lpstr>A kommunikációs folyamatok csoportosítása</vt:lpstr>
      <vt:lpstr>Kommunikációs szintek</vt:lpstr>
      <vt:lpstr>A Shannon-modell (1949)</vt:lpstr>
      <vt:lpstr>A Shannon - modell</vt:lpstr>
      <vt:lpstr>Gyakorlati példa –az emberi beszéd</vt:lpstr>
      <vt:lpstr>A személyközi kommunikáció összetevői</vt:lpstr>
      <vt:lpstr>A kommunikáció tér és idő dimenziója</vt:lpstr>
      <vt:lpstr>Az kommunikáció plusz információi</vt:lpstr>
      <vt:lpstr>Az emberi kommunikáció kialakulása- a beszéd és az írás</vt:lpstr>
      <vt:lpstr>A kommunikáció fejlődése- a könyvnyomtatás</vt:lpstr>
      <vt:lpstr>Gutenberg könyv nyomdája (1452)</vt:lpstr>
      <vt:lpstr>A technikai eszközök megjelenése a kommunikációban</vt:lpstr>
      <vt:lpstr>Graham Bell és a telefon</vt:lpstr>
      <vt:lpstr>Távíró és Morse-jelek</vt:lpstr>
      <vt:lpstr>Számítógép és kommunikáció</vt:lpstr>
      <vt:lpstr>Az elektronikus kommunikáció</vt:lpstr>
      <vt:lpstr>Gyakorlati példa- rendelés a vendéglőben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Misi</dc:creator>
  <cp:lastModifiedBy>Misi</cp:lastModifiedBy>
  <cp:revision>34</cp:revision>
  <dcterms:created xsi:type="dcterms:W3CDTF">2016-04-17T08:04:46Z</dcterms:created>
  <dcterms:modified xsi:type="dcterms:W3CDTF">2017-05-07T08:45:42Z</dcterms:modified>
</cp:coreProperties>
</file>