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7" r:id="rId3"/>
    <p:sldId id="264" r:id="rId4"/>
    <p:sldId id="263" r:id="rId5"/>
    <p:sldId id="265" r:id="rId6"/>
    <p:sldId id="266" r:id="rId7"/>
    <p:sldId id="270" r:id="rId8"/>
    <p:sldId id="261" r:id="rId9"/>
    <p:sldId id="262" r:id="rId10"/>
    <p:sldId id="273" r:id="rId11"/>
    <p:sldId id="268" r:id="rId12"/>
    <p:sldId id="257" r:id="rId13"/>
    <p:sldId id="260" r:id="rId14"/>
    <p:sldId id="269" r:id="rId15"/>
    <p:sldId id="272" r:id="rId16"/>
    <p:sldId id="271" r:id="rId17"/>
    <p:sldId id="259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01942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3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57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2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36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78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23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0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3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11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01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8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1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2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08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9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Nyomtatók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71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766761"/>
            <a:ext cx="3589867" cy="1900239"/>
          </a:xfrm>
        </p:spPr>
        <p:txBody>
          <a:bodyPr>
            <a:normAutofit/>
          </a:bodyPr>
          <a:lstStyle/>
          <a:p>
            <a:r>
              <a:rPr lang="hu-HU" dirty="0" smtClean="0"/>
              <a:t>Tintasugaras nyomtató </a:t>
            </a:r>
            <a:r>
              <a:rPr lang="hu-HU" sz="3600" dirty="0" smtClean="0"/>
              <a:t>működése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http://m.blog.hu/ha/harkaialtiskforum/image/how-it-works-inkjet-prin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538162"/>
            <a:ext cx="4780748" cy="578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3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9510" y="154003"/>
            <a:ext cx="7704667" cy="1360372"/>
          </a:xfrm>
        </p:spPr>
        <p:txBody>
          <a:bodyPr/>
          <a:lstStyle/>
          <a:p>
            <a:r>
              <a:rPr lang="hu-HU" dirty="0" smtClean="0"/>
              <a:t>A lézernyomtató működési elve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05802"/>
            <a:ext cx="7704667" cy="4094014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A nyomtató egy fényérzékeny hengert tartalmaz, amelyet kezdetben pozitív elektromos töltéssel töltenek fel.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forgó hengerre a képet lézersugár rajzolja</a:t>
            </a:r>
            <a:r>
              <a:rPr lang="hu-HU" dirty="0" smtClean="0"/>
              <a:t>.</a:t>
            </a:r>
          </a:p>
          <a:p>
            <a:r>
              <a:rPr lang="hu-HU" dirty="0" smtClean="0"/>
              <a:t> </a:t>
            </a:r>
            <a:r>
              <a:rPr lang="hu-HU" dirty="0"/>
              <a:t>Az érintett pontokban negatív töltés jön létre, amely magához </a:t>
            </a:r>
            <a:r>
              <a:rPr lang="hu-HU" dirty="0" err="1" smtClean="0"/>
              <a:t>vonza</a:t>
            </a:r>
            <a:r>
              <a:rPr lang="hu-HU" dirty="0" smtClean="0"/>
              <a:t> </a:t>
            </a:r>
            <a:r>
              <a:rPr lang="hu-HU" dirty="0"/>
              <a:t>a pozitív töltésű festékport</a:t>
            </a:r>
            <a:r>
              <a:rPr lang="hu-HU" dirty="0" smtClean="0"/>
              <a:t>.</a:t>
            </a:r>
          </a:p>
          <a:p>
            <a:r>
              <a:rPr lang="hu-HU" dirty="0" smtClean="0"/>
              <a:t> </a:t>
            </a:r>
            <a:r>
              <a:rPr lang="hu-HU" dirty="0"/>
              <a:t>A kép átkerül a henger alatt áthaladó, és előzőleg pozitívra töltött papírra</a:t>
            </a:r>
            <a:r>
              <a:rPr lang="hu-HU" dirty="0" smtClean="0"/>
              <a:t>.</a:t>
            </a:r>
          </a:p>
          <a:p>
            <a:r>
              <a:rPr lang="hu-HU" dirty="0" smtClean="0"/>
              <a:t>Színes nyomtatónál mind a 4 alapszínnél </a:t>
            </a:r>
            <a:r>
              <a:rPr lang="hu-HU" dirty="0"/>
              <a:t>a papírnak keresztül kell menniük a hengereken. </a:t>
            </a:r>
            <a:endParaRPr lang="hu-HU" dirty="0" smtClean="0"/>
          </a:p>
          <a:p>
            <a:r>
              <a:rPr lang="hu-HU" dirty="0" smtClean="0"/>
              <a:t> </a:t>
            </a:r>
            <a:r>
              <a:rPr lang="hu-HU" dirty="0"/>
              <a:t>Végül egy fűtőhenger a papírra égeti a festékszemcséket.</a:t>
            </a:r>
          </a:p>
        </p:txBody>
      </p:sp>
    </p:spTree>
    <p:extLst>
      <p:ext uri="{BB962C8B-B14F-4D97-AF65-F5344CB8AC3E}">
        <p14:creationId xmlns:p14="http://schemas.microsoft.com/office/powerpoint/2010/main" val="247846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2" y="76555"/>
            <a:ext cx="7704667" cy="1574564"/>
          </a:xfrm>
        </p:spPr>
        <p:txBody>
          <a:bodyPr/>
          <a:lstStyle/>
          <a:p>
            <a:r>
              <a:rPr lang="hu-HU" dirty="0" smtClean="0"/>
              <a:t>Lézernyomtató szerkezete</a:t>
            </a:r>
            <a:endParaRPr lang="hu-HU" dirty="0"/>
          </a:p>
        </p:txBody>
      </p:sp>
      <p:pic>
        <p:nvPicPr>
          <p:cNvPr id="1026" name="Picture 2" descr="/MEDIA_CommonMedia/m1370684_laserprin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251723"/>
            <a:ext cx="4457700" cy="480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églalap 3"/>
          <p:cNvSpPr/>
          <p:nvPr/>
        </p:nvSpPr>
        <p:spPr>
          <a:xfrm>
            <a:off x="982132" y="1651119"/>
            <a:ext cx="489796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1</a:t>
            </a:r>
            <a:r>
              <a:rPr lang="hu-HU" sz="2800" dirty="0"/>
              <a:t>. rögzítő henger</a:t>
            </a:r>
            <a:br>
              <a:rPr lang="hu-HU" sz="2800" dirty="0"/>
            </a:br>
            <a:r>
              <a:rPr lang="hu-HU" sz="2800" dirty="0"/>
              <a:t>2. továbbító henger</a:t>
            </a:r>
            <a:br>
              <a:rPr lang="hu-HU" sz="2800" dirty="0"/>
            </a:br>
            <a:r>
              <a:rPr lang="hu-HU" sz="2800" dirty="0"/>
              <a:t>3. tisztító elem</a:t>
            </a:r>
            <a:br>
              <a:rPr lang="hu-HU" sz="2800" dirty="0"/>
            </a:br>
            <a:r>
              <a:rPr lang="hu-HU" sz="2800" dirty="0"/>
              <a:t>4. töltő elem</a:t>
            </a:r>
            <a:br>
              <a:rPr lang="hu-HU" sz="2800" dirty="0"/>
            </a:br>
            <a:r>
              <a:rPr lang="hu-HU" sz="2800" dirty="0"/>
              <a:t>5. rögzítő henger</a:t>
            </a:r>
            <a:br>
              <a:rPr lang="hu-HU" sz="2800" dirty="0"/>
            </a:br>
            <a:r>
              <a:rPr lang="hu-HU" sz="2800" dirty="0"/>
              <a:t>6. fotókonduktor dobegység (fényérzékeny dob)</a:t>
            </a:r>
            <a:br>
              <a:rPr lang="hu-HU" sz="2800" dirty="0"/>
            </a:br>
            <a:r>
              <a:rPr lang="hu-HU" sz="2800" dirty="0"/>
              <a:t>7. forgó tükör</a:t>
            </a:r>
            <a:br>
              <a:rPr lang="hu-HU" sz="2800" dirty="0"/>
            </a:br>
            <a:r>
              <a:rPr lang="hu-HU" sz="2800" dirty="0"/>
              <a:t>8. lézer</a:t>
            </a:r>
            <a:br>
              <a:rPr lang="hu-HU" sz="2800" dirty="0"/>
            </a:br>
            <a:r>
              <a:rPr lang="hu-HU" sz="2800" dirty="0"/>
              <a:t>9. modulátor</a:t>
            </a:r>
          </a:p>
        </p:txBody>
      </p:sp>
    </p:spTree>
    <p:extLst>
      <p:ext uri="{BB962C8B-B14F-4D97-AF65-F5344CB8AC3E}">
        <p14:creationId xmlns:p14="http://schemas.microsoft.com/office/powerpoint/2010/main" val="15337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386417"/>
            <a:ext cx="7704667" cy="1346201"/>
          </a:xfrm>
        </p:spPr>
        <p:txBody>
          <a:bodyPr/>
          <a:lstStyle/>
          <a:p>
            <a:r>
              <a:rPr lang="hu-HU" dirty="0" smtClean="0"/>
              <a:t>Lézernyomtató működési elve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http://www.tankonyvtar.hu/hu/tartalom/tamop425/0005_07_szamitogepes_konfig_scorm_09/07_K109ala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33" y="1732618"/>
            <a:ext cx="8056067" cy="426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62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7419" y="134753"/>
            <a:ext cx="6848375" cy="1755007"/>
          </a:xfrm>
        </p:spPr>
        <p:txBody>
          <a:bodyPr/>
          <a:lstStyle/>
          <a:p>
            <a:r>
              <a:rPr lang="hu-HU" dirty="0" smtClean="0"/>
              <a:t>A lézernyomtatók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3769" y="1617044"/>
            <a:ext cx="8013032" cy="4382772"/>
          </a:xfrm>
        </p:spPr>
        <p:txBody>
          <a:bodyPr/>
          <a:lstStyle/>
          <a:p>
            <a:r>
              <a:rPr lang="hu-HU" dirty="0" smtClean="0"/>
              <a:t>Magas a készülék ára a tintasugaras nyomtatókhoz képest</a:t>
            </a:r>
          </a:p>
          <a:p>
            <a:r>
              <a:rPr lang="hu-HU" dirty="0" smtClean="0"/>
              <a:t>Nagy példányszám esetén alacsony az egy lapra eső költség</a:t>
            </a:r>
          </a:p>
          <a:p>
            <a:r>
              <a:rPr lang="hu-HU" dirty="0" smtClean="0"/>
              <a:t>Ritkán kell festékkazettát, </a:t>
            </a:r>
            <a:r>
              <a:rPr lang="hu-HU" dirty="0" err="1" smtClean="0"/>
              <a:t>tonert</a:t>
            </a:r>
            <a:r>
              <a:rPr lang="hu-HU" dirty="0" smtClean="0"/>
              <a:t> cserélni</a:t>
            </a:r>
          </a:p>
          <a:p>
            <a:r>
              <a:rPr lang="hu-HU" dirty="0" smtClean="0"/>
              <a:t>Színes lézernyomtatók a CMYK színkeverést használják</a:t>
            </a:r>
            <a:r>
              <a:rPr lang="hu-HU" dirty="0" smtClean="0">
                <a:sym typeface="Wingdings" panose="05000000000000000000" pitchFamily="2" charset="2"/>
              </a:rPr>
              <a:t> négyféle színű </a:t>
            </a:r>
            <a:r>
              <a:rPr lang="hu-HU" dirty="0" err="1" smtClean="0">
                <a:sym typeface="Wingdings" panose="05000000000000000000" pitchFamily="2" charset="2"/>
              </a:rPr>
              <a:t>toner</a:t>
            </a:r>
            <a:r>
              <a:rPr lang="hu-HU" dirty="0" smtClean="0">
                <a:sym typeface="Wingdings" panose="05000000000000000000" pitchFamily="2" charset="2"/>
              </a:rPr>
              <a:t> kell!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Fénykép minőség  nyomtatására nem alkalmas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nyomtatás nem érzékeny  a páratartalomra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749922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636" y="211757"/>
            <a:ext cx="7704667" cy="1061988"/>
          </a:xfrm>
        </p:spPr>
        <p:txBody>
          <a:bodyPr/>
          <a:lstStyle/>
          <a:p>
            <a:r>
              <a:rPr lang="hu-HU" dirty="0" smtClean="0"/>
              <a:t>Egyéb elektrosztatikus </a:t>
            </a:r>
            <a:r>
              <a:rPr lang="hu-HU" dirty="0" smtClean="0"/>
              <a:t>nyomtatók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82804"/>
            <a:ext cx="7704667" cy="4017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Működési elvük ugyanaz, mint lézernyomtatóé,a festékpor az elektromos töltés hatására kerül a papírra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b="1" dirty="0" smtClean="0">
                <a:solidFill>
                  <a:srgbClr val="FF0000"/>
                </a:solidFill>
              </a:rPr>
              <a:t>Ionsugaras nyomtató</a:t>
            </a:r>
          </a:p>
          <a:p>
            <a:pPr lvl="1"/>
            <a:r>
              <a:rPr lang="hu-HU" dirty="0" smtClean="0"/>
              <a:t>Lézer helyett ionsugár hozza létre az elektromos töltést  az alumínium hengeren</a:t>
            </a:r>
          </a:p>
          <a:p>
            <a:pPr lvl="1"/>
            <a:r>
              <a:rPr lang="hu-HU" dirty="0" smtClean="0"/>
              <a:t>A festék rögzítése hidegsajtolással történik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b="1" dirty="0" smtClean="0">
                <a:solidFill>
                  <a:srgbClr val="FF0000"/>
                </a:solidFill>
              </a:rPr>
              <a:t>LED nyomtató</a:t>
            </a:r>
          </a:p>
          <a:p>
            <a:pPr lvl="1"/>
            <a:r>
              <a:rPr lang="hu-HU" dirty="0" smtClean="0"/>
              <a:t>Lézer helyett apró </a:t>
            </a:r>
            <a:r>
              <a:rPr lang="hu-HU" dirty="0" err="1" smtClean="0"/>
              <a:t>LED-ek</a:t>
            </a:r>
            <a:r>
              <a:rPr lang="hu-HU" dirty="0" smtClean="0"/>
              <a:t> fénye változtatja meg henger elektromos töltését.</a:t>
            </a:r>
          </a:p>
          <a:p>
            <a:pPr lvl="1"/>
            <a:r>
              <a:rPr lang="hu-HU" dirty="0" smtClean="0"/>
              <a:t>Kisebb helyet foglalnak az alkatrészek</a:t>
            </a:r>
            <a:r>
              <a:rPr lang="hu-HU" dirty="0" smtClean="0">
                <a:sym typeface="Wingdings" panose="05000000000000000000" pitchFamily="2" charset="2"/>
              </a:rPr>
              <a:t> egyszerre kerülnek fel a színek ,elférnek egymás mellett a színezők</a:t>
            </a:r>
            <a:endParaRPr lang="hu-HU" dirty="0" smtClean="0"/>
          </a:p>
          <a:p>
            <a:pPr lvl="1"/>
            <a:r>
              <a:rPr lang="hu-HU" dirty="0" smtClean="0"/>
              <a:t>Pontosabb képet ad a lézernyomtatóhoz képest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7855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2" y="77001"/>
            <a:ext cx="7704667" cy="946485"/>
          </a:xfrm>
        </p:spPr>
        <p:txBody>
          <a:bodyPr/>
          <a:lstStyle/>
          <a:p>
            <a:r>
              <a:rPr lang="hu-HU" dirty="0" smtClean="0"/>
              <a:t>A termikus nyomtatók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472665"/>
            <a:ext cx="7704667" cy="4527151"/>
          </a:xfrm>
        </p:spPr>
        <p:txBody>
          <a:bodyPr>
            <a:normAutofit fontScale="85000" lnSpcReduction="10000"/>
          </a:bodyPr>
          <a:lstStyle/>
          <a:p>
            <a:endParaRPr lang="hu-HU" dirty="0" smtClean="0"/>
          </a:p>
          <a:p>
            <a:r>
              <a:rPr lang="hu-HU" dirty="0"/>
              <a:t>Pénztárgépekben, faxkészülékben </a:t>
            </a:r>
            <a:r>
              <a:rPr lang="hu-HU" dirty="0" smtClean="0"/>
              <a:t>használják</a:t>
            </a:r>
            <a:endParaRPr lang="hu-HU" dirty="0"/>
          </a:p>
          <a:p>
            <a:r>
              <a:rPr lang="hu-HU" dirty="0" smtClean="0"/>
              <a:t>Két </a:t>
            </a:r>
            <a:r>
              <a:rPr lang="hu-HU" dirty="0"/>
              <a:t>fő </a:t>
            </a:r>
            <a:r>
              <a:rPr lang="hu-HU" dirty="0" smtClean="0"/>
              <a:t>típusa létezik</a:t>
            </a:r>
            <a:endParaRPr lang="hu-HU" dirty="0"/>
          </a:p>
          <a:p>
            <a:pPr>
              <a:buFont typeface="Wingdings" panose="05000000000000000000" pitchFamily="2" charset="2"/>
              <a:buChar char="q"/>
            </a:pPr>
            <a:r>
              <a:rPr lang="hu-HU" b="1" dirty="0" smtClean="0">
                <a:solidFill>
                  <a:srgbClr val="FF0000"/>
                </a:solidFill>
              </a:rPr>
              <a:t>Hagyományos hőnyomtatók</a:t>
            </a:r>
          </a:p>
          <a:p>
            <a:pPr lvl="1"/>
            <a:r>
              <a:rPr lang="hu-HU" dirty="0"/>
              <a:t>Speciális hőérzékeny papír szükséges, amely </a:t>
            </a:r>
            <a:r>
              <a:rPr lang="hu-HU" dirty="0" smtClean="0"/>
              <a:t>a hő </a:t>
            </a:r>
            <a:r>
              <a:rPr lang="hu-HU" dirty="0"/>
              <a:t>hatására elszíneződik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 </a:t>
            </a:r>
            <a:r>
              <a:rPr lang="hu-HU" dirty="0"/>
              <a:t>Alacsony nyomtatási sebesség. </a:t>
            </a:r>
            <a:endParaRPr lang="hu-HU" dirty="0" smtClean="0"/>
          </a:p>
          <a:p>
            <a:pPr lvl="1"/>
            <a:r>
              <a:rPr lang="hu-HU" dirty="0" smtClean="0"/>
              <a:t>Idővel </a:t>
            </a:r>
            <a:r>
              <a:rPr lang="hu-HU" dirty="0"/>
              <a:t>a papír </a:t>
            </a:r>
            <a:r>
              <a:rPr lang="hu-HU" dirty="0" smtClean="0"/>
              <a:t>elszíneződik, </a:t>
            </a:r>
            <a:r>
              <a:rPr lang="hu-HU" dirty="0" smtClean="0"/>
              <a:t>illetve </a:t>
            </a:r>
            <a:r>
              <a:rPr lang="hu-HU" dirty="0"/>
              <a:t>a szöveg kihalványul.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 </a:t>
            </a:r>
            <a:r>
              <a:rPr lang="hu-HU" b="1" dirty="0" smtClean="0">
                <a:solidFill>
                  <a:srgbClr val="FF0000"/>
                </a:solidFill>
              </a:rPr>
              <a:t>Modern hőnyomtatók</a:t>
            </a:r>
          </a:p>
          <a:p>
            <a:pPr lvl="1"/>
            <a:r>
              <a:rPr lang="hu-HU" dirty="0"/>
              <a:t>Hőérzékeny festékszalag alkalmazása, melyet a nyomtatófej a papírhoz szorít. </a:t>
            </a:r>
            <a:endParaRPr lang="hu-HU" dirty="0" smtClean="0"/>
          </a:p>
          <a:p>
            <a:pPr lvl="1"/>
            <a:r>
              <a:rPr lang="hu-HU" dirty="0" smtClean="0"/>
              <a:t>A </a:t>
            </a:r>
            <a:r>
              <a:rPr lang="hu-HU" dirty="0"/>
              <a:t>fejben keltett hő hatására a szalagra felhordott festékréteg megolvad és nyomot hagy a papíron. 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038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32800" y="109983"/>
            <a:ext cx="7704667" cy="1039261"/>
          </a:xfrm>
        </p:spPr>
        <p:txBody>
          <a:bodyPr/>
          <a:lstStyle/>
          <a:p>
            <a:r>
              <a:rPr lang="hu-HU" dirty="0" smtClean="0"/>
              <a:t>Termikus nyomtató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5642" y="1549400"/>
            <a:ext cx="4928135" cy="4450416"/>
          </a:xfrm>
        </p:spPr>
        <p:txBody>
          <a:bodyPr>
            <a:normAutofit/>
          </a:bodyPr>
          <a:lstStyle/>
          <a:p>
            <a:endParaRPr lang="hu-HU" dirty="0" smtClean="0"/>
          </a:p>
        </p:txBody>
      </p:sp>
      <p:pic>
        <p:nvPicPr>
          <p:cNvPr id="2052" name="Picture 4" descr="http://people.inf.elte.hu/plisaai/beadando/termikusnyomta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800" y="2604451"/>
            <a:ext cx="3167889" cy="3276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szit.hu/lib/exe/fetch.php?w=300&amp;tok=4a0bf3&amp;media=oktatas:sz%C3%A1m%C3%ADt%C3%A1stechnika:hardver:honyomtat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183" y="1696941"/>
            <a:ext cx="5222284" cy="346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1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0891" y="288757"/>
            <a:ext cx="7704667" cy="715479"/>
          </a:xfrm>
        </p:spPr>
        <p:txBody>
          <a:bodyPr/>
          <a:lstStyle/>
          <a:p>
            <a:r>
              <a:rPr lang="hu-HU" dirty="0" smtClean="0"/>
              <a:t>Nyomtatás hálózaton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280161"/>
            <a:ext cx="7704667" cy="5188016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Számítógép hálózaton több gépről is nyomtathatunk ugyanazzal a nyomtatóval</a:t>
            </a:r>
          </a:p>
          <a:p>
            <a:r>
              <a:rPr lang="hu-HU" dirty="0" smtClean="0"/>
              <a:t>A nyomtatókat </a:t>
            </a:r>
            <a:r>
              <a:rPr lang="hu-HU" dirty="0" smtClean="0"/>
              <a:t>kétféle módon használhatunk számítógép hálózaton: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b="1" dirty="0" smtClean="0">
                <a:solidFill>
                  <a:srgbClr val="FF0000"/>
                </a:solidFill>
              </a:rPr>
              <a:t>Nyomtató hagyományos megosztása</a:t>
            </a:r>
          </a:p>
          <a:p>
            <a:pPr lvl="1"/>
            <a:r>
              <a:rPr lang="hu-HU" dirty="0" smtClean="0"/>
              <a:t>Egyik számítógéphez csatlakoztatjuk a nyomtatót és megosztjuk</a:t>
            </a:r>
          </a:p>
          <a:p>
            <a:pPr lvl="1"/>
            <a:r>
              <a:rPr lang="hu-HU" dirty="0" smtClean="0"/>
              <a:t>Hátrány: nyomtatásnál mindig bekapcsolva kell lenni annak a számítógépnek, amihez csatlakoztatva van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b="1" dirty="0" smtClean="0">
                <a:solidFill>
                  <a:srgbClr val="FF0000"/>
                </a:solidFill>
              </a:rPr>
              <a:t>Hálózati kártyával rendelkező nyomtató</a:t>
            </a:r>
          </a:p>
          <a:p>
            <a:pPr lvl="1"/>
            <a:r>
              <a:rPr lang="hu-HU" dirty="0" smtClean="0"/>
              <a:t>Amennyiben hálózati kártyával rendelkezik a nyomtató, önállóan kapcsolódhat a hálózatra</a:t>
            </a:r>
          </a:p>
          <a:p>
            <a:pPr lvl="1"/>
            <a:r>
              <a:rPr lang="hu-HU" dirty="0" smtClean="0"/>
              <a:t>Távvezérléssel is lehetséges </a:t>
            </a:r>
            <a:r>
              <a:rPr lang="hu-HU" dirty="0"/>
              <a:t> </a:t>
            </a:r>
            <a:r>
              <a:rPr lang="hu-HU" dirty="0" smtClean="0"/>
              <a:t>a konfigurálása</a:t>
            </a:r>
          </a:p>
          <a:p>
            <a:pPr lvl="1"/>
            <a:r>
              <a:rPr lang="hu-HU" dirty="0" smtClean="0"/>
              <a:t>Általában </a:t>
            </a:r>
            <a:r>
              <a:rPr lang="hu-HU" dirty="0" smtClean="0"/>
              <a:t>a drágább </a:t>
            </a:r>
            <a:r>
              <a:rPr lang="hu-HU" dirty="0" smtClean="0"/>
              <a:t>nyomtatóknak van hálózati kártyája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5177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5387" y="221381"/>
            <a:ext cx="7704667" cy="782856"/>
          </a:xfrm>
        </p:spPr>
        <p:txBody>
          <a:bodyPr/>
          <a:lstStyle/>
          <a:p>
            <a:r>
              <a:rPr lang="hu-HU" dirty="0" smtClean="0"/>
              <a:t>A nyomtatók és a parancsnyelvek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472665"/>
            <a:ext cx="7704667" cy="4677878"/>
          </a:xfrm>
        </p:spPr>
        <p:txBody>
          <a:bodyPr>
            <a:normAutofit/>
          </a:bodyPr>
          <a:lstStyle/>
          <a:p>
            <a:r>
              <a:rPr lang="hu-HU" dirty="0" smtClean="0"/>
              <a:t>A nyomtatók fontos jellemzője, hogy ismernek-e valamilyen parancsnyelvet.</a:t>
            </a:r>
          </a:p>
          <a:p>
            <a:r>
              <a:rPr lang="hu-HU" dirty="0" smtClean="0"/>
              <a:t>Amennyiben a nyomtatási feladat valamilyen parancsnyelven kerül közlésre a nyomtatóval, gyorsabb lesz nyomtatás (tehermentesíti a nyomtatót)</a:t>
            </a:r>
          </a:p>
          <a:p>
            <a:r>
              <a:rPr lang="hu-HU" dirty="0" smtClean="0"/>
              <a:t>Bonyolult ábrák is leírhatók egyszerű jelekkel (ASCII kóddal)</a:t>
            </a:r>
          </a:p>
          <a:p>
            <a:r>
              <a:rPr lang="hu-HU" dirty="0" smtClean="0"/>
              <a:t>A legjobban elterjedt leíró nyelv a </a:t>
            </a:r>
            <a:r>
              <a:rPr lang="hu-HU" b="1" dirty="0" smtClean="0">
                <a:solidFill>
                  <a:srgbClr val="FF0000"/>
                </a:solidFill>
              </a:rPr>
              <a:t>PostScript</a:t>
            </a:r>
          </a:p>
          <a:p>
            <a:pPr lvl="1"/>
            <a:r>
              <a:rPr lang="hu-HU" dirty="0" smtClean="0"/>
              <a:t>A képet és szöveget egységes módon írja le, és ezt </a:t>
            </a:r>
            <a:r>
              <a:rPr lang="hu-HU" dirty="0" smtClean="0"/>
              <a:t>a nyomtató </a:t>
            </a:r>
            <a:r>
              <a:rPr lang="hu-HU" dirty="0" smtClean="0"/>
              <a:t>értelmezni tudja.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7492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1833" y="406399"/>
            <a:ext cx="7704667" cy="1003301"/>
          </a:xfrm>
        </p:spPr>
        <p:txBody>
          <a:bodyPr/>
          <a:lstStyle/>
          <a:p>
            <a:r>
              <a:rPr lang="hu-HU" dirty="0" smtClean="0"/>
              <a:t>A tétel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Miként szokás csoportosítani a nyomtatókat? Válasszon egy nyomtatótípust és </a:t>
            </a:r>
            <a:r>
              <a:rPr lang="hu-HU" dirty="0" smtClean="0"/>
              <a:t>írja le a </a:t>
            </a:r>
            <a:r>
              <a:rPr lang="hu-HU" dirty="0"/>
              <a:t>működését!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886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1033" y="393699"/>
            <a:ext cx="7704667" cy="1193801"/>
          </a:xfrm>
        </p:spPr>
        <p:txBody>
          <a:bodyPr/>
          <a:lstStyle/>
          <a:p>
            <a:r>
              <a:rPr lang="hu-HU" dirty="0" smtClean="0"/>
              <a:t>A nyomtatók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765300"/>
            <a:ext cx="7704667" cy="4234516"/>
          </a:xfrm>
        </p:spPr>
        <p:txBody>
          <a:bodyPr/>
          <a:lstStyle/>
          <a:p>
            <a:r>
              <a:rPr lang="hu-HU" dirty="0" smtClean="0"/>
              <a:t>A nyomtatók a kimeneti perifériák közé tartoznak</a:t>
            </a:r>
          </a:p>
          <a:p>
            <a:r>
              <a:rPr lang="hu-HU" dirty="0" smtClean="0"/>
              <a:t>Az adatok papírra való nyomtatását teszik lehetővé a számítógépről</a:t>
            </a:r>
          </a:p>
          <a:p>
            <a:r>
              <a:rPr lang="hu-HU" dirty="0" smtClean="0"/>
              <a:t>A számítógéphez napjainkban  általában az USB csatlakozón kapcsolódnak</a:t>
            </a:r>
          </a:p>
          <a:p>
            <a:r>
              <a:rPr lang="hu-HU" dirty="0" smtClean="0"/>
              <a:t>Régebben a párhuzamos </a:t>
            </a:r>
            <a:r>
              <a:rPr lang="hu-HU" dirty="0" err="1" smtClean="0"/>
              <a:t>portot</a:t>
            </a:r>
            <a:r>
              <a:rPr lang="hu-HU" dirty="0" smtClean="0"/>
              <a:t> (csatlakozót) használták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503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177799"/>
            <a:ext cx="7704667" cy="1130301"/>
          </a:xfrm>
        </p:spPr>
        <p:txBody>
          <a:bodyPr>
            <a:normAutofit/>
          </a:bodyPr>
          <a:lstStyle/>
          <a:p>
            <a:r>
              <a:rPr lang="hu-HU" dirty="0" smtClean="0"/>
              <a:t>A nyomtatók csoportosítása 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2200" y="1435100"/>
            <a:ext cx="8153399" cy="4691716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smtClean="0"/>
              <a:t>Mechanikus működésű (kontakt)nyomtatók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b="1" dirty="0" smtClean="0"/>
              <a:t>Karakter nyomtatók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b="1" dirty="0" smtClean="0"/>
              <a:t>Sornyomtatók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b="1" dirty="0" smtClean="0"/>
              <a:t>Mátrix nyomtatók </a:t>
            </a:r>
          </a:p>
          <a:p>
            <a:r>
              <a:rPr lang="hu-HU" b="1" dirty="0" smtClean="0"/>
              <a:t>Nem mechanikus működésű nyomtatók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b="1" dirty="0" smtClean="0">
                <a:solidFill>
                  <a:srgbClr val="FF0000"/>
                </a:solidFill>
              </a:rPr>
              <a:t>Elektrosztatikus nyomtatók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b="1" dirty="0" smtClean="0"/>
              <a:t> Lézer nyomtatók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b="1" dirty="0" smtClean="0"/>
              <a:t>LED nyomtatók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b="1" dirty="0" smtClean="0"/>
              <a:t>Ionsugaras nyomtatók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b="1" dirty="0" smtClean="0">
                <a:solidFill>
                  <a:srgbClr val="FF0000"/>
                </a:solidFill>
              </a:rPr>
              <a:t>Tintasugaras nyomtatók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b="1" dirty="0" err="1" smtClean="0"/>
              <a:t>Piezzo</a:t>
            </a:r>
            <a:r>
              <a:rPr lang="hu-HU" b="1" dirty="0" err="1"/>
              <a:t>-</a:t>
            </a:r>
            <a:r>
              <a:rPr lang="hu-HU" b="1" dirty="0" err="1" smtClean="0"/>
              <a:t>elektromos</a:t>
            </a:r>
            <a:r>
              <a:rPr lang="hu-HU" b="1" dirty="0" smtClean="0"/>
              <a:t> nyomtatók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b="1" dirty="0" smtClean="0"/>
              <a:t>Buborék nyomtatók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b="1" dirty="0" smtClean="0">
                <a:solidFill>
                  <a:srgbClr val="FF0000"/>
                </a:solidFill>
              </a:rPr>
              <a:t>Termikus nyomtatók</a:t>
            </a:r>
            <a:endParaRPr lang="hu-H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93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94833" y="406399"/>
            <a:ext cx="7704667" cy="1079501"/>
          </a:xfrm>
        </p:spPr>
        <p:txBody>
          <a:bodyPr/>
          <a:lstStyle/>
          <a:p>
            <a:r>
              <a:rPr lang="hu-HU" dirty="0" smtClean="0"/>
              <a:t>Mechanikus (ütő) nyomtatók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701800"/>
            <a:ext cx="7704667" cy="4298016"/>
          </a:xfrm>
        </p:spPr>
        <p:txBody>
          <a:bodyPr/>
          <a:lstStyle/>
          <a:p>
            <a:r>
              <a:rPr lang="hu-HU" dirty="0" smtClean="0"/>
              <a:t>Mára már elavultak, nem jellemző a használatuk</a:t>
            </a:r>
          </a:p>
          <a:p>
            <a:r>
              <a:rPr lang="hu-HU" dirty="0" smtClean="0"/>
              <a:t>Zajosak, nagy szerviz igényűek</a:t>
            </a:r>
          </a:p>
          <a:p>
            <a:r>
              <a:rPr lang="hu-HU" dirty="0" smtClean="0"/>
              <a:t>Egy festékszalag van a papír felett és a karakter formák erre csapódva hagynak nyomott a papíron</a:t>
            </a:r>
          </a:p>
          <a:p>
            <a:r>
              <a:rPr lang="hu-HU" dirty="0" smtClean="0"/>
              <a:t>A sornyomtató egyszerre egész sort nyomtat</a:t>
            </a:r>
          </a:p>
          <a:p>
            <a:r>
              <a:rPr lang="hu-HU" dirty="0" smtClean="0"/>
              <a:t>A mátrixnyomtató  az ütő tű által létrehozott pontokból építette fel a papíron nyomtatni kívánt karaktert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768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1833" y="0"/>
            <a:ext cx="7704667" cy="123190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Mátrix nyomtató és a nyomtatási képe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 descr="http://informatika.gtportal.eu/oldalak/nyomtato/kepek/matr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398" y="2456380"/>
            <a:ext cx="6963832" cy="417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rentit.hu/dinamikus_kepek/Cikkkepek/nyomtatas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054100"/>
            <a:ext cx="3171825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321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581528" cy="78296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A színes nyomtatók színkeverése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87801" y="1748973"/>
            <a:ext cx="4258816" cy="4479776"/>
          </a:xfrm>
        </p:spPr>
        <p:txBody>
          <a:bodyPr>
            <a:normAutofit lnSpcReduction="10000"/>
          </a:bodyPr>
          <a:lstStyle/>
          <a:p>
            <a:r>
              <a:rPr lang="hu-HU" dirty="0" err="1" smtClean="0"/>
              <a:t>Szubsztraktív</a:t>
            </a:r>
            <a:r>
              <a:rPr lang="hu-HU" dirty="0" smtClean="0"/>
              <a:t> (kivonó)színkeverés</a:t>
            </a:r>
          </a:p>
          <a:p>
            <a:r>
              <a:rPr lang="hu-HU" dirty="0" smtClean="0"/>
              <a:t>CMYK színrendszer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Cián, </a:t>
            </a:r>
            <a:r>
              <a:rPr lang="hu-HU" b="1" dirty="0" err="1" smtClean="0">
                <a:solidFill>
                  <a:srgbClr val="FF0000"/>
                </a:solidFill>
              </a:rPr>
              <a:t>magenta</a:t>
            </a:r>
            <a:r>
              <a:rPr lang="hu-HU" b="1" dirty="0" smtClean="0">
                <a:solidFill>
                  <a:srgbClr val="FF0000"/>
                </a:solidFill>
              </a:rPr>
              <a:t>, sárga színekből keverjük ki a színt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feketét plusz színként adjuk hozzá</a:t>
            </a:r>
            <a:r>
              <a:rPr lang="hu-HU" dirty="0" smtClean="0">
                <a:sym typeface="Wingdings" pitchFamily="2" charset="2"/>
              </a:rPr>
              <a:t>.</a:t>
            </a:r>
          </a:p>
          <a:p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4 db festékpatron vagy festékkazetta van </a:t>
            </a:r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a nyomtatóban </a:t>
            </a:r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ezekkel a színekkel</a:t>
            </a:r>
            <a:endParaRPr lang="hu-HU" dirty="0">
              <a:solidFill>
                <a:srgbClr val="FF0000"/>
              </a:solidFill>
            </a:endParaRPr>
          </a:p>
        </p:txBody>
      </p:sp>
      <p:pic>
        <p:nvPicPr>
          <p:cNvPr id="27652" name="Picture 4" descr="http://www.logoterv.hu/ma_files/szubtrakti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340768"/>
            <a:ext cx="3048000" cy="2914650"/>
          </a:xfrm>
          <a:prstGeom prst="rect">
            <a:avLst/>
          </a:prstGeom>
          <a:noFill/>
        </p:spPr>
      </p:pic>
      <p:pic>
        <p:nvPicPr>
          <p:cNvPr id="27654" name="Picture 6" descr="https://helpx.adobe.com/hu/illustrator/using/images/cl_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437112"/>
            <a:ext cx="3333750" cy="2171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228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6433" y="495299"/>
            <a:ext cx="7704667" cy="838201"/>
          </a:xfrm>
        </p:spPr>
        <p:txBody>
          <a:bodyPr>
            <a:normAutofit/>
          </a:bodyPr>
          <a:lstStyle/>
          <a:p>
            <a:r>
              <a:rPr lang="hu-HU" dirty="0" smtClean="0"/>
              <a:t>A tintasugaras nyomtatók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625600"/>
            <a:ext cx="7704667" cy="4374216"/>
          </a:xfrm>
        </p:spPr>
        <p:txBody>
          <a:bodyPr>
            <a:normAutofit lnSpcReduction="1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Tintasugaras nyomtatóknál mindig apró festék cseppekből jön létre papíron kép.</a:t>
            </a:r>
          </a:p>
          <a:p>
            <a:r>
              <a:rPr lang="hu-HU" dirty="0" smtClean="0"/>
              <a:t>A nyomtatókban festékpatronokban </a:t>
            </a:r>
            <a:r>
              <a:rPr lang="hu-HU" dirty="0" smtClean="0"/>
              <a:t>tárolják a </a:t>
            </a:r>
            <a:r>
              <a:rPr lang="hu-HU" dirty="0" smtClean="0"/>
              <a:t>festéket, általában a CMYK színkeverést használják</a:t>
            </a:r>
            <a:r>
              <a:rPr lang="hu-HU" dirty="0" smtClean="0">
                <a:sym typeface="Wingdings" panose="05000000000000000000" pitchFamily="2" charset="2"/>
              </a:rPr>
              <a:t> négyféle színű festékpatron kell.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Viszonylag egyszerű működési elv jellemző rájuk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nyomtató olcsó 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Szép kép,de magas példányszámnál magas működési költség jellemzi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Otthoni használtra megfelelő (kis példányszám esetén)</a:t>
            </a:r>
          </a:p>
        </p:txBody>
      </p:sp>
    </p:spTree>
    <p:extLst>
      <p:ext uri="{BB962C8B-B14F-4D97-AF65-F5344CB8AC3E}">
        <p14:creationId xmlns:p14="http://schemas.microsoft.com/office/powerpoint/2010/main" val="143687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5633" y="114300"/>
            <a:ext cx="7704667" cy="1117600"/>
          </a:xfrm>
        </p:spPr>
        <p:txBody>
          <a:bodyPr/>
          <a:lstStyle/>
          <a:p>
            <a:r>
              <a:rPr lang="hu-HU" dirty="0" smtClean="0"/>
              <a:t>A tintasugaras nyomtató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765300"/>
            <a:ext cx="7704667" cy="4394868"/>
          </a:xfrm>
        </p:spPr>
        <p:txBody>
          <a:bodyPr>
            <a:normAutofit/>
          </a:bodyPr>
          <a:lstStyle/>
          <a:p>
            <a:r>
              <a:rPr lang="hu-HU" dirty="0" smtClean="0"/>
              <a:t>A tintasugaras nyomtatóknál kétféle működési elv jellemző: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Buborék nyomtatás </a:t>
            </a:r>
            <a:r>
              <a:rPr lang="hu-HU" dirty="0" smtClean="0"/>
              <a:t>(</a:t>
            </a:r>
            <a:r>
              <a:rPr lang="hu-HU" dirty="0" err="1" smtClean="0"/>
              <a:t>buble</a:t>
            </a:r>
            <a:r>
              <a:rPr lang="hu-HU" dirty="0" smtClean="0"/>
              <a:t> </a:t>
            </a:r>
            <a:r>
              <a:rPr lang="hu-HU" dirty="0" err="1" smtClean="0"/>
              <a:t>jet</a:t>
            </a:r>
            <a:r>
              <a:rPr lang="hu-HU" dirty="0" smtClean="0"/>
              <a:t>)</a:t>
            </a:r>
          </a:p>
          <a:p>
            <a:pPr lvl="2"/>
            <a:r>
              <a:rPr lang="hu-HU" dirty="0" smtClean="0"/>
              <a:t>A festékfúvókában fűtőszál van, hevítés hatására buborék képződik, mely papírra nyomja a festékcseppet.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Piezoelektromos nyomtató </a:t>
            </a:r>
            <a:r>
              <a:rPr lang="hu-HU" dirty="0" smtClean="0"/>
              <a:t>(</a:t>
            </a:r>
            <a:r>
              <a:rPr lang="hu-HU" dirty="0" err="1" smtClean="0"/>
              <a:t>ink</a:t>
            </a:r>
            <a:r>
              <a:rPr lang="hu-HU" dirty="0" smtClean="0"/>
              <a:t> </a:t>
            </a:r>
            <a:r>
              <a:rPr lang="hu-HU" dirty="0" err="1" smtClean="0"/>
              <a:t>jet</a:t>
            </a:r>
            <a:r>
              <a:rPr lang="hu-HU" dirty="0" smtClean="0"/>
              <a:t>)</a:t>
            </a:r>
          </a:p>
          <a:p>
            <a:pPr lvl="2"/>
            <a:r>
              <a:rPr lang="hu-HU" dirty="0" smtClean="0"/>
              <a:t>A festékfúvókában </a:t>
            </a:r>
            <a:r>
              <a:rPr lang="hu-HU" dirty="0" err="1" smtClean="0"/>
              <a:t>piezo-elektromos</a:t>
            </a:r>
            <a:r>
              <a:rPr lang="hu-HU" dirty="0" smtClean="0"/>
              <a:t> kristály van. Elektromos töltés hatásra ennek mérete megváltozik, és a kristály nyomja a festékcseppet  a papírra.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65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177</TotalTime>
  <Words>728</Words>
  <Application>Microsoft Office PowerPoint</Application>
  <PresentationFormat>Diavetítés a képernyőre (4:3 oldalarány)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Corbel</vt:lpstr>
      <vt:lpstr>Courier New</vt:lpstr>
      <vt:lpstr>Wingdings</vt:lpstr>
      <vt:lpstr>Parallaxis</vt:lpstr>
      <vt:lpstr>Nyomtatók</vt:lpstr>
      <vt:lpstr>A tétel</vt:lpstr>
      <vt:lpstr>A nyomtatók</vt:lpstr>
      <vt:lpstr>A nyomtatók csoportosítása  </vt:lpstr>
      <vt:lpstr>Mechanikus (ütő) nyomtatók</vt:lpstr>
      <vt:lpstr>Mátrix nyomtató és a nyomtatási képe</vt:lpstr>
      <vt:lpstr>A színes nyomtatók színkeverése</vt:lpstr>
      <vt:lpstr>A tintasugaras nyomtatók jellemzői</vt:lpstr>
      <vt:lpstr>A tintasugaras nyomtató típusai</vt:lpstr>
      <vt:lpstr>Tintasugaras nyomtató működése</vt:lpstr>
      <vt:lpstr>A lézernyomtató működési elve</vt:lpstr>
      <vt:lpstr>Lézernyomtató szerkezete</vt:lpstr>
      <vt:lpstr>Lézernyomtató működési elve</vt:lpstr>
      <vt:lpstr>A lézernyomtatók jellemzői</vt:lpstr>
      <vt:lpstr>Egyéb elektrosztatikus nyomtatók</vt:lpstr>
      <vt:lpstr>A termikus nyomtatók jellemzői</vt:lpstr>
      <vt:lpstr>Termikus nyomtató</vt:lpstr>
      <vt:lpstr>Nyomtatás hálózaton</vt:lpstr>
      <vt:lpstr>A nyomtatók és a parancsnyelvek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30</cp:revision>
  <dcterms:created xsi:type="dcterms:W3CDTF">2016-04-29T14:07:43Z</dcterms:created>
  <dcterms:modified xsi:type="dcterms:W3CDTF">2016-05-16T14:47:37Z</dcterms:modified>
</cp:coreProperties>
</file>