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65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58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8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815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7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3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9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3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78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1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5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6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5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8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0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2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6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6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0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6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Hálózatok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706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8385" y="279133"/>
            <a:ext cx="7704667" cy="1533626"/>
          </a:xfrm>
        </p:spPr>
        <p:txBody>
          <a:bodyPr/>
          <a:lstStyle/>
          <a:p>
            <a:r>
              <a:rPr lang="hu-HU" dirty="0"/>
              <a:t>Hálózatok topológia szerint- </a:t>
            </a:r>
            <a:br>
              <a:rPr lang="hu-HU" dirty="0"/>
            </a:br>
            <a:r>
              <a:rPr lang="hu-HU" dirty="0" smtClean="0">
                <a:solidFill>
                  <a:srgbClr val="FF0000"/>
                </a:solidFill>
              </a:rPr>
              <a:t>kibővített csillag </a:t>
            </a:r>
            <a:r>
              <a:rPr lang="hu-HU" dirty="0">
                <a:solidFill>
                  <a:srgbClr val="FF0000"/>
                </a:solidFill>
              </a:rPr>
              <a:t>topológia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8385" y="2117558"/>
            <a:ext cx="5370541" cy="1552944"/>
          </a:xfrm>
        </p:spPr>
        <p:txBody>
          <a:bodyPr/>
          <a:lstStyle/>
          <a:p>
            <a:r>
              <a:rPr lang="hu-HU" dirty="0" smtClean="0"/>
              <a:t>A csillagok középpontját képező jelelosztók össze vannak kötve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829" y="3561347"/>
            <a:ext cx="5476775" cy="30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73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7261" y="134753"/>
            <a:ext cx="7704667" cy="125449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Hálózatok topológia szerint- </a:t>
            </a:r>
            <a:br>
              <a:rPr lang="hu-HU" dirty="0" smtClean="0"/>
            </a:br>
            <a:r>
              <a:rPr lang="hu-HU" dirty="0" smtClean="0">
                <a:solidFill>
                  <a:srgbClr val="FF0000"/>
                </a:solidFill>
              </a:rPr>
              <a:t>Fa (hierarchikus) topológia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772" y="1581754"/>
            <a:ext cx="7984156" cy="3076874"/>
          </a:xfrm>
        </p:spPr>
        <p:txBody>
          <a:bodyPr>
            <a:normAutofit/>
          </a:bodyPr>
          <a:lstStyle/>
          <a:p>
            <a:r>
              <a:rPr lang="hu-HU" dirty="0" smtClean="0"/>
              <a:t> Egy gép vezérli a hozzá kapcsolt gépek közötti hálózati forgalmat</a:t>
            </a:r>
          </a:p>
          <a:p>
            <a:r>
              <a:rPr lang="hu-HU" dirty="0" smtClean="0"/>
              <a:t>Minden gép csak egy útvonalon érhető </a:t>
            </a:r>
          </a:p>
          <a:p>
            <a:r>
              <a:rPr lang="hu-HU" dirty="0" smtClean="0"/>
              <a:t>Egy gép </a:t>
            </a:r>
            <a:r>
              <a:rPr lang="hu-HU" dirty="0" smtClean="0"/>
              <a:t>meghibásodása  </a:t>
            </a:r>
            <a:r>
              <a:rPr lang="hu-HU" dirty="0" smtClean="0"/>
              <a:t>esetén az a hálózati rész működés </a:t>
            </a:r>
            <a:r>
              <a:rPr lang="hu-HU" dirty="0" smtClean="0"/>
              <a:t>képtelen, </a:t>
            </a:r>
            <a:r>
              <a:rPr lang="hu-HU" dirty="0" smtClean="0"/>
              <a:t>amit </a:t>
            </a:r>
            <a:r>
              <a:rPr lang="hu-HU" dirty="0" smtClean="0"/>
              <a:t>vezérel a meghibásodott gép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94484"/>
            <a:ext cx="4514850" cy="272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460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7261" y="134753"/>
            <a:ext cx="7704667" cy="125449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Hálózatok topológia szerint- </a:t>
            </a:r>
            <a:br>
              <a:rPr lang="hu-HU" dirty="0" smtClean="0"/>
            </a:br>
            <a:r>
              <a:rPr lang="hu-HU" dirty="0" smtClean="0">
                <a:solidFill>
                  <a:srgbClr val="FF0000"/>
                </a:solidFill>
              </a:rPr>
              <a:t>háló (teljes) topológia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772" y="1581753"/>
            <a:ext cx="7767587" cy="3512419"/>
          </a:xfrm>
        </p:spPr>
        <p:txBody>
          <a:bodyPr>
            <a:normAutofit/>
          </a:bodyPr>
          <a:lstStyle/>
          <a:p>
            <a:r>
              <a:rPr lang="hu-HU" dirty="0" smtClean="0"/>
              <a:t> Minden gép minden másik géppel össze van kapcsolva</a:t>
            </a:r>
          </a:p>
          <a:p>
            <a:r>
              <a:rPr lang="hu-HU" dirty="0" smtClean="0"/>
              <a:t>Nagy biztonság</a:t>
            </a:r>
          </a:p>
          <a:p>
            <a:r>
              <a:rPr lang="hu-HU" dirty="0" smtClean="0"/>
              <a:t>Drága a kiépítés</a:t>
            </a:r>
            <a:endParaRPr lang="hu-HU" sz="2800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234" y="3429000"/>
            <a:ext cx="45148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06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5763" y="288758"/>
            <a:ext cx="7704667" cy="101386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Hálózatok csoportosítása szereplő szerint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2133" y="1443789"/>
            <a:ext cx="7704667" cy="4556027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Egyenrangú hálózatok </a:t>
            </a:r>
            <a:r>
              <a:rPr lang="hu-HU" dirty="0" smtClean="0"/>
              <a:t>(</a:t>
            </a:r>
            <a:r>
              <a:rPr lang="hu-HU" dirty="0" err="1" smtClean="0"/>
              <a:t>peer-to-peer</a:t>
            </a:r>
            <a:r>
              <a:rPr lang="hu-HU" dirty="0" smtClean="0"/>
              <a:t>): minden gép egyformán szolgálja ki a többi gépet</a:t>
            </a:r>
          </a:p>
          <a:p>
            <a:pPr lvl="1"/>
            <a:r>
              <a:rPr lang="hu-HU" dirty="0" smtClean="0"/>
              <a:t>Olcsó, de teljesítménye korlátozott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Szerver-kliens modell</a:t>
            </a:r>
            <a:r>
              <a:rPr lang="hu-HU" dirty="0" smtClean="0"/>
              <a:t>: van egy szervergép, amely kiszolgálja a többi gép igényeit</a:t>
            </a:r>
          </a:p>
          <a:p>
            <a:pPr lvl="1"/>
            <a:r>
              <a:rPr lang="hu-HU" dirty="0" smtClean="0"/>
              <a:t>Külön szoftvert igényel a szerver</a:t>
            </a:r>
          </a:p>
          <a:p>
            <a:pPr lvl="1"/>
            <a:r>
              <a:rPr lang="hu-HU" dirty="0" smtClean="0"/>
              <a:t>Nagy teljesítmény, viszonylag drága</a:t>
            </a:r>
          </a:p>
          <a:p>
            <a:r>
              <a:rPr lang="hu-HU" dirty="0" err="1" smtClean="0">
                <a:solidFill>
                  <a:srgbClr val="FF0000"/>
                </a:solidFill>
              </a:rPr>
              <a:t>Host-</a:t>
            </a:r>
            <a:r>
              <a:rPr lang="hu-HU" dirty="0" smtClean="0">
                <a:solidFill>
                  <a:srgbClr val="FF0000"/>
                </a:solidFill>
              </a:rPr>
              <a:t> terminál modell</a:t>
            </a:r>
            <a:r>
              <a:rPr lang="hu-HU" dirty="0" smtClean="0"/>
              <a:t>: egy gép ( a </a:t>
            </a:r>
            <a:r>
              <a:rPr lang="hu-HU" dirty="0" err="1" smtClean="0"/>
              <a:t>host</a:t>
            </a:r>
            <a:r>
              <a:rPr lang="hu-HU" dirty="0" smtClean="0"/>
              <a:t>) operációs rendszerével szolgálja ki a többi gépet</a:t>
            </a:r>
          </a:p>
          <a:p>
            <a:pPr lvl="1"/>
            <a:r>
              <a:rPr lang="hu-HU" dirty="0" smtClean="0"/>
              <a:t>A többi gép csak terminálként működik, adatmegjelenítést és adatbevitelt végez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635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4265" y="250256"/>
            <a:ext cx="7704667" cy="895150"/>
          </a:xfrm>
        </p:spPr>
        <p:txBody>
          <a:bodyPr>
            <a:noAutofit/>
          </a:bodyPr>
          <a:lstStyle/>
          <a:p>
            <a:r>
              <a:rPr lang="hu-HU" sz="3200" dirty="0" smtClean="0"/>
              <a:t>Hálózatok csoportosítása- adatátviteli közeg szerint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8761" y="1665170"/>
            <a:ext cx="8075239" cy="5043639"/>
          </a:xfrm>
        </p:spPr>
        <p:txBody>
          <a:bodyPr>
            <a:normAutofit fontScale="85000" lnSpcReduction="1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Vezetékes hálózatok: </a:t>
            </a:r>
            <a:r>
              <a:rPr lang="hu-HU" dirty="0"/>
              <a:t>a </a:t>
            </a:r>
            <a:r>
              <a:rPr lang="hu-HU" dirty="0" smtClean="0"/>
              <a:t>gépek közötti adatcsere vezetéken történik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smtClean="0"/>
              <a:t>Kiépítése bonyolult, de  nagy biztonság jellemzi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smtClean="0"/>
              <a:t>A vezeték lehet: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dirty="0" smtClean="0"/>
              <a:t>Koaxiális kábel (elavult, kábel tv-nél jellemző)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dirty="0" smtClean="0"/>
              <a:t>UTP kábel </a:t>
            </a:r>
            <a:r>
              <a:rPr lang="hu-HU" dirty="0"/>
              <a:t>(</a:t>
            </a:r>
            <a:r>
              <a:rPr lang="hu-HU" dirty="0" smtClean="0"/>
              <a:t>ez a  jellemző napjainkban)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dirty="0" smtClean="0"/>
              <a:t>Optikai kábel (fényjel - drága, nagy sebesség)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Vezeték nélküli hálózatok</a:t>
            </a:r>
            <a:r>
              <a:rPr lang="hu-HU" dirty="0" smtClean="0"/>
              <a:t>: nincs szükség vezetékre, az adatátvitel minősége sok mindentől függ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smtClean="0"/>
              <a:t>Rádiófrekvenciás adatátvitel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dirty="0" smtClean="0"/>
              <a:t>WIFI- nagyobb távolságra is hatékony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dirty="0" err="1" smtClean="0"/>
              <a:t>Bluetooth-</a:t>
            </a:r>
            <a:r>
              <a:rPr lang="hu-HU" dirty="0" smtClean="0"/>
              <a:t> kis távolságra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smtClean="0"/>
              <a:t>Mikrohullámú </a:t>
            </a:r>
            <a:r>
              <a:rPr lang="hu-HU" dirty="0" smtClean="0"/>
              <a:t>kapcsolat- az antennáknak </a:t>
            </a:r>
            <a:r>
              <a:rPr lang="hu-HU" dirty="0" smtClean="0"/>
              <a:t>látni kell egymást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smtClean="0"/>
              <a:t>Lézeres adatátvitel- drága,nincs elterjedve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smtClean="0"/>
              <a:t>Műholdas kapcsolat-nagytávolság, költséges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047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Aktív és passzív hálózati eszközök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685674"/>
          </a:xfrm>
        </p:spPr>
        <p:txBody>
          <a:bodyPr>
            <a:normAutofit/>
          </a:bodyPr>
          <a:lstStyle/>
          <a:p>
            <a:r>
              <a:rPr lang="hu-HU" dirty="0" smtClean="0"/>
              <a:t>Hálózatok kialakításánál gyakran szükséges a kábelen  futó jelek szétosztása</a:t>
            </a:r>
            <a:r>
              <a:rPr lang="hu-HU" dirty="0" smtClean="0">
                <a:sym typeface="Wingdings" panose="05000000000000000000" pitchFamily="2" charset="2"/>
              </a:rPr>
              <a:t> ezt különböző eszközök végezhetik</a:t>
            </a:r>
          </a:p>
          <a:p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Passzív eszközök</a:t>
            </a:r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  <a:r>
              <a:rPr lang="hu-HU" dirty="0" smtClean="0">
                <a:sym typeface="Wingdings" panose="05000000000000000000" pitchFamily="2" charset="2"/>
              </a:rPr>
              <a:t> csak szétosztja, többszörözi a jelet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Ilyen a  HUB</a:t>
            </a:r>
          </a:p>
          <a:p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Aktív eszközök</a:t>
            </a:r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fel </a:t>
            </a:r>
            <a:r>
              <a:rPr lang="hu-HU" dirty="0" smtClean="0">
                <a:sym typeface="Wingdings" panose="05000000000000000000" pitchFamily="2" charset="2"/>
              </a:rPr>
              <a:t>is erősítik a jelet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Nagyobb kiterjedésű hálózatnál fontos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ilyen a </a:t>
            </a:r>
            <a:r>
              <a:rPr lang="hu-HU" dirty="0" err="1" smtClean="0">
                <a:sym typeface="Wingdings" panose="05000000000000000000" pitchFamily="2" charset="2"/>
              </a:rPr>
              <a:t>switch</a:t>
            </a:r>
            <a:r>
              <a:rPr lang="hu-HU" dirty="0" smtClean="0">
                <a:sym typeface="Wingdings" panose="05000000000000000000" pitchFamily="2" charset="2"/>
              </a:rPr>
              <a:t> és a </a:t>
            </a:r>
            <a:r>
              <a:rPr lang="hu-HU" dirty="0" err="1" smtClean="0">
                <a:sym typeface="Wingdings" panose="05000000000000000000" pitchFamily="2" charset="2"/>
              </a:rPr>
              <a:t>router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2231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7261" y="616017"/>
            <a:ext cx="7704667" cy="879108"/>
          </a:xfrm>
        </p:spPr>
        <p:txBody>
          <a:bodyPr>
            <a:normAutofit fontScale="90000"/>
          </a:bodyPr>
          <a:lstStyle/>
          <a:p>
            <a:r>
              <a:rPr lang="hu-HU" dirty="0"/>
              <a:t>Hálózat kialakításhoz szükséges eszközök</a:t>
            </a: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2133" y="1665171"/>
            <a:ext cx="7704667" cy="4334645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Minden gépen legyen hálózati </a:t>
            </a:r>
            <a:r>
              <a:rPr lang="hu-HU" dirty="0" smtClean="0"/>
              <a:t>kártya, </a:t>
            </a:r>
            <a:r>
              <a:rPr lang="hu-HU" dirty="0" smtClean="0"/>
              <a:t>ami a kapcsolódást lehetővé teszi (napjainkban már az alaplapra integrálják)</a:t>
            </a:r>
          </a:p>
          <a:p>
            <a:r>
              <a:rPr lang="hu-HU" dirty="0" smtClean="0"/>
              <a:t>Vezetékes hálózat esetén UTP kábel RJ-45-ös csatlakozókkal</a:t>
            </a:r>
          </a:p>
          <a:p>
            <a:r>
              <a:rPr lang="hu-HU" dirty="0" smtClean="0"/>
              <a:t>Modem: eredetileg telefonvezetékes internet kapcsolathoz kellett </a:t>
            </a:r>
          </a:p>
          <a:p>
            <a:pPr lvl="1"/>
            <a:r>
              <a:rPr lang="hu-HU" dirty="0" smtClean="0"/>
              <a:t>A mai szélessávú nethez szükséges eszközt is modemnek nevezik</a:t>
            </a:r>
          </a:p>
          <a:p>
            <a:r>
              <a:rPr lang="hu-HU" dirty="0" err="1" smtClean="0"/>
              <a:t>Wifi</a:t>
            </a:r>
            <a:r>
              <a:rPr lang="hu-HU" dirty="0" smtClean="0"/>
              <a:t> kapcsolat esetén ilyen kapcsolatra képes gépek</a:t>
            </a:r>
          </a:p>
          <a:p>
            <a:r>
              <a:rPr lang="hu-HU" dirty="0" smtClean="0"/>
              <a:t>Jel megosztó eszközök: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 smtClean="0"/>
              <a:t>HUB: csak jelsokszorozást végez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 err="1" smtClean="0"/>
              <a:t>Bridge</a:t>
            </a:r>
            <a:r>
              <a:rPr lang="hu-HU" dirty="0" smtClean="0"/>
              <a:t> (hálózati híd): LAN hálózatok összekapcsolását végzi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 err="1" smtClean="0"/>
              <a:t>Swicth</a:t>
            </a:r>
            <a:r>
              <a:rPr lang="hu-HU" dirty="0" smtClean="0"/>
              <a:t> (kapcsoló): jel sokszorozás, csomagellenőrzés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 err="1" smtClean="0"/>
              <a:t>Router</a:t>
            </a:r>
            <a:r>
              <a:rPr lang="hu-HU" dirty="0" smtClean="0"/>
              <a:t> : internetmegosztásra is alkalmas, útválasztó</a:t>
            </a: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440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Hálózati kártya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731521" y="2271562"/>
            <a:ext cx="4186989" cy="3458747"/>
          </a:xfrm>
        </p:spPr>
        <p:txBody>
          <a:bodyPr/>
          <a:lstStyle/>
          <a:p>
            <a:r>
              <a:rPr lang="hu-HU" dirty="0" smtClean="0"/>
              <a:t>A számítógép kapcsolódását teszi lehetővé</a:t>
            </a:r>
          </a:p>
          <a:p>
            <a:r>
              <a:rPr lang="hu-HU" dirty="0" smtClean="0"/>
              <a:t>Minden kártyának saját MAC </a:t>
            </a:r>
            <a:r>
              <a:rPr lang="hu-HU" dirty="0" smtClean="0"/>
              <a:t>címe van</a:t>
            </a:r>
            <a:endParaRPr lang="hu-HU" dirty="0" smtClean="0"/>
          </a:p>
          <a:p>
            <a:r>
              <a:rPr lang="hu-HU" dirty="0" smtClean="0"/>
              <a:t>Mai gépekben már az alaplapra van integrálva</a:t>
            </a:r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265" y="2438401"/>
            <a:ext cx="3639401" cy="282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660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HUB- hálózati csomópont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5585" y="2002055"/>
            <a:ext cx="4415055" cy="3784475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legegyszerűbb és legolcsóbb kapcsolati eszköz</a:t>
            </a:r>
          </a:p>
          <a:p>
            <a:r>
              <a:rPr lang="hu-HU" dirty="0" smtClean="0"/>
              <a:t>4,8,16, vagy 24  gép csatlakoztatására  képes változatok vannak</a:t>
            </a:r>
          </a:p>
          <a:p>
            <a:r>
              <a:rPr lang="hu-HU" dirty="0" smtClean="0"/>
              <a:t>A passzív </a:t>
            </a:r>
            <a:r>
              <a:rPr lang="hu-HU" dirty="0" err="1" smtClean="0"/>
              <a:t>hub</a:t>
            </a:r>
            <a:r>
              <a:rPr lang="hu-HU" dirty="0" smtClean="0"/>
              <a:t> csak jel szétosztást végez</a:t>
            </a:r>
          </a:p>
          <a:p>
            <a:r>
              <a:rPr lang="hu-HU" dirty="0" smtClean="0"/>
              <a:t>Az aktív </a:t>
            </a:r>
            <a:r>
              <a:rPr lang="hu-HU" dirty="0" err="1" smtClean="0"/>
              <a:t>hub</a:t>
            </a:r>
            <a:r>
              <a:rPr lang="hu-HU" dirty="0" smtClean="0"/>
              <a:t> már hiba keresést is </a:t>
            </a:r>
            <a:r>
              <a:rPr lang="hu-HU" dirty="0" smtClean="0"/>
              <a:t>végez,  </a:t>
            </a:r>
            <a:r>
              <a:rPr lang="hu-HU" dirty="0" smtClean="0"/>
              <a:t>jelerősítő is</a:t>
            </a:r>
            <a:endParaRPr lang="hu-HU" dirty="0"/>
          </a:p>
        </p:txBody>
      </p:sp>
      <p:pic>
        <p:nvPicPr>
          <p:cNvPr id="4" name="Tartalom helye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640" y="1799924"/>
            <a:ext cx="3941545" cy="398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482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Switch</a:t>
            </a:r>
            <a:r>
              <a:rPr lang="hu-HU" dirty="0" smtClean="0"/>
              <a:t> –hálózati kapcsoló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9510" y="1818741"/>
            <a:ext cx="7704667" cy="2570816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HUB-nál</a:t>
            </a:r>
            <a:r>
              <a:rPr lang="hu-HU" dirty="0" smtClean="0"/>
              <a:t> intelligensebb adatkezelés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drágább is</a:t>
            </a:r>
          </a:p>
          <a:p>
            <a:r>
              <a:rPr lang="hu-HU" dirty="0" smtClean="0"/>
              <a:t>Csak arra hálózati részre küldi az adatok, amelyikre címezve van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334" y="3429000"/>
            <a:ext cx="5515274" cy="324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012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tétel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9135" y="1954730"/>
            <a:ext cx="7704667" cy="333281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Sorolja fel, hogy milyen </a:t>
            </a:r>
            <a:r>
              <a:rPr lang="hu-HU" dirty="0"/>
              <a:t>feladatok ellátására alkalmas a számítógép-hálózat! Milyen módon </a:t>
            </a:r>
            <a:r>
              <a:rPr lang="hu-HU" dirty="0" smtClean="0"/>
              <a:t>csoportosíthatók </a:t>
            </a:r>
            <a:r>
              <a:rPr lang="hu-HU" dirty="0"/>
              <a:t>a hálózatok? Röviden jellemezze az egyes hálózattípusokat! </a:t>
            </a:r>
            <a:r>
              <a:rPr lang="hu-HU" dirty="0" smtClean="0"/>
              <a:t>Sorolja </a:t>
            </a:r>
            <a:r>
              <a:rPr lang="hu-HU" dirty="0"/>
              <a:t>fel, hogy az egyes hálózatokon belül </a:t>
            </a:r>
            <a:r>
              <a:rPr lang="hu-HU" dirty="0" smtClean="0"/>
              <a:t>és a </a:t>
            </a:r>
            <a:r>
              <a:rPr lang="hu-HU" dirty="0"/>
              <a:t>hálózatok között milyen aktív és </a:t>
            </a:r>
            <a:r>
              <a:rPr lang="hu-HU" dirty="0" smtClean="0"/>
              <a:t>passzív elemeket </a:t>
            </a:r>
            <a:r>
              <a:rPr lang="hu-HU" dirty="0"/>
              <a:t>használnak a kommunikáció biztosítására! </a:t>
            </a:r>
            <a:r>
              <a:rPr lang="hu-HU" dirty="0" smtClean="0"/>
              <a:t>Adja </a:t>
            </a:r>
            <a:r>
              <a:rPr lang="hu-HU" dirty="0"/>
              <a:t>meg, hogy milyen eszközökre van szüksége az otthon található 3 gép és egy nyomtató közös rendszerbe foglalásához!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0862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Router</a:t>
            </a:r>
            <a:r>
              <a:rPr lang="hu-HU" dirty="0" smtClean="0"/>
              <a:t> (útválasztó)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2133" y="1973178"/>
            <a:ext cx="7704667" cy="4263991"/>
          </a:xfrm>
        </p:spPr>
        <p:txBody>
          <a:bodyPr>
            <a:normAutofit/>
          </a:bodyPr>
          <a:lstStyle/>
          <a:p>
            <a:r>
              <a:rPr lang="hu-HU" dirty="0" smtClean="0"/>
              <a:t>A hálózaton az adatok csomagokban mozognak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router</a:t>
            </a:r>
            <a:r>
              <a:rPr lang="hu-HU" dirty="0" smtClean="0"/>
              <a:t> végzi az adatcsomagok irányítását az egyes csomópontokon</a:t>
            </a:r>
          </a:p>
          <a:p>
            <a:r>
              <a:rPr lang="hu-HU" dirty="0" smtClean="0"/>
              <a:t>Az Internethez való kapcsolását is végzi a hálózatnak</a:t>
            </a:r>
          </a:p>
          <a:p>
            <a:r>
              <a:rPr lang="hu-HU" dirty="0" smtClean="0"/>
              <a:t>Teljesítmény alapján három csoportba </a:t>
            </a:r>
            <a:r>
              <a:rPr lang="hu-HU" dirty="0" smtClean="0"/>
              <a:t>oszthatóak:</a:t>
            </a:r>
            <a:endParaRPr lang="hu-HU" dirty="0" smtClean="0"/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Szolgáltatói</a:t>
            </a:r>
            <a:r>
              <a:rPr lang="hu-HU" dirty="0" smtClean="0"/>
              <a:t>- az internet szolgáltatók hálózatait kötik össze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Nagyvállalati</a:t>
            </a:r>
            <a:r>
              <a:rPr lang="hu-HU" dirty="0" smtClean="0"/>
              <a:t>- nagy cégek hálózatait kapcsolják az internetre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SOHO</a:t>
            </a:r>
            <a:r>
              <a:rPr lang="hu-HU" dirty="0" smtClean="0"/>
              <a:t>- otthoni felhasználásra, ha több gépre akarunk internet kapcsolatot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69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9135" y="289256"/>
            <a:ext cx="7704667" cy="1331496"/>
          </a:xfrm>
        </p:spPr>
        <p:txBody>
          <a:bodyPr/>
          <a:lstStyle/>
          <a:p>
            <a:r>
              <a:rPr lang="hu-HU" dirty="0" err="1" smtClean="0"/>
              <a:t>Routerek</a:t>
            </a:r>
            <a:r>
              <a:rPr lang="hu-HU" dirty="0" smtClean="0"/>
              <a:t> (útválasztók)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https://upload.wikimedia.org/wikipedia/commons/5/5f/Cisco7600seriesro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35" y="4053428"/>
            <a:ext cx="3050372" cy="244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ISEBUSEhQWFRUXGBYVFRYWFxUVFRcVFRUXFxYXFRUYHSggGB0lGxUWITEhJSkrLi4uFx8zODMtNygtLisBCgoKDg0OFxAQGi0dHR0rLS0tLS0tLS0tLS0rLTEtLS0tLS0tKy0rLTctNy03LS0tLS0tKy0rNzEtLSs1LSstLv/AABEIAK0BIwMBEQACEQEDEQH/xAAbAAEAAQUBAAAAAAAAAAAAAAAABQECAwQGB//EAEsQAAEDAQQDCwcJBQcFAAAAAAEAAgMRBAUSITGR0QYTFBVBUVJTYXGTFiIygZKhoiM0VHKxssHS4SRis9PwBzM1QnN0giVDY6PC/8QAGQEBAQEBAQEAAAAAAAAAAAAAAAECBAMF/8QAOhEBAAECAgQJCgYDAQAAAAAAAAECEQMhBBIxURNBUlORkqGx0QUVM0JhcXKBsvAUIjRDs8EyYnPx/9oADAMBAAIRAxEAPwD3FAQEBBjtE7WNLnGgGlBCN3UxCURuGEOIAdUEVOjEORBPoCAgICAgICAgICAgICAgICAgICAgICAgICAgICAgICAgICCG3XfNH97fvhB5XI848+f8VWXtjDkFGlUBAQEBAQEBAQEBAQEBAQEBAQEBAQEBAQEBAQEBAQEBAQEERurH7HJlXJv3hmg8lmBDq17f821VHt0Rq0HsH2KKvQEBAQEBAQEBAQEBAQEBAQEBAQEBAQEBAQEBAQEBAQEBAQRm6X5pL9X8Qg8jl9LboVR7ZEfNHcPsUVegICAgICAgICAgICAgICAgICAgICAgICAgICAgICAgICAgjd0fzWX6v4hB5FaNJ9aqParKfMb9UfYorKgICAgICAgICAgICAgICAgICAgICAgICAgICAgICAgICAg0b8+bTf6b/ulB4/adJ9aqPZ7EaxMP7rfsCis6AgICAgICAgICAgICAgICAgICAgICAgICAgICAgICAgICDSvr5tN/pv8AulB4/aNJVR7DcxrZoT/4o/uBRW4gICAgICAgICAgICAgICAgICAgICAgICAgICAgICAgICCyWQNFXGgHKgi70vGJ1nmDXVO9uGg6XNIbXLKpQeVWj0lYR6lcl6wizQgvzEbAcjpDQDydiitzjaHpjUdiBxtD0/cdiCvG0PTGo7EDjaHpjUdiCnG0PTGo7EFeNoemNR2IHG0PTGo7EDjaHpjUdiBxtD0xqOxA41h6Y1HYgcaw9MajsQWG+YekfZOxA45h5z7LtiBxzD0j7LtiBxzD0j7LtiBxzDzn2Sgccw859koHHMPOfZKCyW/YGjNx9TXE+4KxEzsSZsx+Uln53+G/Yrq1bk1o3h3SWfnd7D9imrO5daN6g3TWbpH2XbFm6nlLZukfYdsVFPKazdJ3sO2JcY5t1tlYC5znADSS00QZbBukgmcGsLvOyBIyJ5tKlxMKggICAgICCF3R2oBoZX953YBor/XIg5YF+GQuaxtRk5j8eNuZbiyo2g5KnTycpHLWn0kHVXRnBH3fig3AEFUFKIKvZQVNANGZCosxN5xrAUFailainOqKimWYzrShB0Ur9oUVaZGjSQO9VFXOaNJUVQSNoTUUGlUXNcCKhEWb+zpBQZMv62Ki2WRrBVxDe/KvdzpCrd+bWlc+YVP2IKvlaNJp3g7EshHK1xyNdexLC+iDFaBoPMfveb/9LWHNqoZri9MrrPCHZaKZ/wBZLrnJywQ2eriK0okzYja0rczC4d5afXoOse9eOPT+W71wpzs1HBcrpUoiLZIw4EEAg5EEVGrlQaNwWtzH4XOixxu0R1GbczVpAppCD1yyziRjXt0OFVoZUBAQEBBa9wAJOgZlBw19Wh8jnYGxvJzdHK/A0xaCMszyaEsjEYWsiLWNDGgGjWijRXM0VHKWkeclh0txn5BnrHxFBv1SwVQEFrY2jkGelBcAFBVAqqoEQdmgozLlJ7ygOz5SgrVLChAOkDUNiChY3LIZaMhl3cyA5gJrnXsNB6xoQXk1KBVAqgsmFWkc4P6JsFLDMMiagEA688wu3bEOO1pXiRokxVqOwH16UtkXzYbwo+uHlGXeNHvAUmm9Nl1s7oytQDzrhtxOwUUREPedYpmSgwsDqMcXto8urXJ4b0RTM0yVHoG4y8A5pir++ztB0j319aDp1QQEBAQRG6C10bvY0u0/VG1ByMcGKQvlhiq0/JSgl0mHmoW0bz1BVRsWkjA7PkKDkrT6Son7if8AIAVpm77VBvRPDTnRw7XEe8IM5tUfVnxdrUFhtTOgfEH5UFvCmdA+I38qotNqb0T7bfyqC02odH4x+VA4UOj8Y/KgrwsdH4x+VBThQ6PxjYgt4UOj8Y2IHCh0fjGxA4V+6PbGxUOFdg9v9EFeFdg9v9FBXhXYPb/RAFq7B7X6KgbT2D2v0UFOE9g9r9FRR1q7G+1+ig56S8ZmuLd9ibQkAEVNK5Z15l6Ri1RFmJwqZm63jSbr4fZG1OGqTgaTh8h9K1MH1Q0HWpONXKxhUs1ntcTRTfQe9wXlL0ZeMYesbrQOMYesbrQa94WqKSNzQ+IuI83GA9ocNBIIKDNufvkQFrnvixNOiMnDh0EUICD1ay2hsjGvYQ5rgC0jMEFUZUBAQEEVNfcMZLXk1BNRSvKUFnlFZul8KqNK9d0VldG+IPbvjmuDWmgcTQ6BpUHnVp9JUdVuX3UWOzWcRzvax+JxoRUkE1B/D1KCVO7q7etZqCKDdvd3WM+FBd5aXd1jPhSbRxrTTNU2pi8nljd3WR6mrz4bD5UdLr83aZzNfVq8Dywu3px6mpwuHyo6TzdpnM19WrwPLC7enHqanC4fKjpPN2mczX1avA8r7t6cepicLh8qOmDzdpnM19WrwPK+7enH8CcLh8qOmDzdpnM19WrwW+WF29KPUxOGw+VHSebtM5mvq1eCh3Y3b0mamJwuHyo6YPN2mczX1avBTywu3pR6mK8Nh8qOmDzdpnM19WrwU8sbu52fAnDYfKjpg83aZzNfVq8Fh3aXf+58C1TVFWybubEwq8ObV0zTPtiy5m7GwOOFoa4nQAGk6glU00xeZtDzZTumsnVHwzsXl+IweXT0wtp3KeVFl6o+wdiv4jB5dPTBadzU8ubv5MB7qbF7Wsiw7t7B0We7Ygtfu2sFMmsr/XYg87v68YpLQ97BkXE5aDXP9PUpNrqjjO3tUFDO3tQN/Hagpv4QUM6C3f0FDOVB7T/ZdJW7WCtaOkGtxdT4lYHWqggICDib7irO/vVRw26y8jG4QxmjqVe4aQDoA5idOpQQu54ftLP+WvCVFT1p9JaZc3uhykHd+Kk2VoMCisgCWGzd1n3yVkZJAc5rSRpoTyLxriJrtOyIu+jg4lWBok14c2qrq1bxtiKYiZiJ4rzMbN3tSckV2tcWm1S1aS0je3aQaH/t869IvxOGarzeZm6ze7u+lSeG7+WmaXZ7RYbAwMLrVIBI3Gw4CatrSuTMsxoKZnzYt6u36W/w3fy1cy8NiK77A5j5G2p5bHhxnAcsRo3LBXM8yl5GHebt+mP8N38tMzJms1iu6R7WNtby5xDWjARUk0AqY6aUm5eFJLNdjXFptcgIJBGA6QaEf3fYmZkqIbq+mSewf5SWkvDSvuwxRGJ0MjpI5WOeHOAGTSAKZDn5RyLzmLVUzG29n0NHxaq8HGwq5vTTTrRE52mKqYvG7KZvbanoHsibJG6WSCKGKB0hhydJLOAXOcaFzhm0AClM18/R9HwtJmcfFpiuZmrVvnq0xMxERGyN875cMzqxZq8bWH6fbv8A2fkXZ+DwObp6seDOt7V9nt9jke1jbfbcTiGtBMgqXGgFcGWafg8CP26erHga3tal6SufFMJDjdBM2Nkjv7wscZqteR6QrG0jLKp51z4eDRo+lU04X5aa6apmOK9M02mI4pzm+/JZm8Z8SCX0nmujge7NrSRWlRzjSt04dU7IYqxKaZtMj7O9oq5pA5clZwqoi8wRi0zNolZRecQ2UQKKClEUoqi1zeZQAqr1j+yq14bLgJ80vfrNEgegqggICDzHdRuobDa5Y96e7C7SCyhqAcqmvKqPPr0te/TyS0IxOyBpUAAAA07klGa4h+0x9/4FSyp60+ktWZQN+Dz6mhBa4Z8hpiDgeeoA9a86442qZRzQtIuSw3bi+dRf6kf3l4z6SfdHfLvn9FR/0r+mhBXwQLTMWghu+yUBNT6Z5V7RscLVMlcgrZE5ujLeD2HCHA7wQ6pqPTPJyZ4tY5lmONZ4kFvi1ZE9cpbwC3BwdiIhw0NB/eZVFedZnbDUbEDj51plJ7mCOG2ckEjfWaMs8Qp76KVbFja1r2I4RNhBw75JSun0zpKQktUuroVHYXpTg1gpUfs79PPiFfVWq56/8qfi/qX0ND/wx/8AnP1UJC//AELwyr8nYqZ0zws1rl8m/p6ffX9dTjr2z8nAYqadK+k82/ueztkBoSN9Zoy/zDl1KTGUrDqLcaR20n6TH9tpXBX+rwvhxO+hv1Z+X9oOKUO0LuebLKZODDBWhkeH0yNK6K8mfKumNbg8nPOrwmZYRLvc2LFgq3DiNTXFyHlypVI1tWonV16bbVq5nQogICKIihQWNB5AivRdwbqWf/k78Egem2KbGwHl5e9UZ0BAQeIbv2/9Rn72fw2IOZe2hryHSg3bm+cR/WCXE9adK0iA3Q6W69Sgiw9FXhylxs2C0b3Ix+nC5ruYUaQaLwrnVrvOyYtd9LR8OrSNGnCw866ataKeOYmIibb5i0ZbbXSW6W84bWwDAGPaatcHVGdK1GAV0c6sY2HHrQxPkzTJ/Zq6soy4mwwS74/z6eiK0AOg1q01FCrOPhz60dJHkzTI/Zr6suhte6GCSMxujycC00cAQD0ThyWYxcOPWjpWfJumczX1Zcgy748QJdVtcxy4a6K0005aLX4jD5UdLPmvTOZq6suyg3SWdjAwRZABuZbmGjKvm5rPC4fKhrzbpnM1dWXL3zFFNM6RnmB2ZBIPnHTSgFBoyWox8OI/yjpZnyXpnM19WUzudvSCyx4d7xOJxOdibpGjD5tRlTlWZxsOfWhY8maZH7NXVlh3S2+C1MGGPA9pycC2mZFcQDak5c6sY2HHrQT5M0yf2aurKP3P71Z5t8kbvlPRGIAVIIOKrTUUOhJx8OfWjpI8l6ZzNXVlI7oL1baXRuY3AGMczDWozNaigFBksa8VVUxTN7Td70aPi6NhYtePTqa1OrETlMzNVM5RuiIznZCes1vfHIbQyEzMnih9Ak4HxMwvY6jTmDTSBpXHomLh4VNWBiVRTVRVVtyvE1TMTF+KfZfY+bN9sObv263WiZ0rbPNHizcML3Vdzg4BTKmXYu2NLwYy16etHixqzuTO5mc2SPALHM4k1c7C4VIyFBgyyopOlYE/uU9aFiJjialujc2CZ8jSzf52OY12TiG78XnCc6DfGitFzRi0YumUcHOtFFNV5jOI1pptF9l8pyW1qZvxoNtAAAAAOYAa6aT2r6Tzbdht4jZhLSc3GoI5TVdGHixTTaXhiYU1VXhktV5Y2luEitMyeYgq1Y9MxMJRgzExN2kuazoEyFEtdRW0ApYMJOhEXAUVsO+3IZWZv1nfgsxCu7uG0aWnlzHq0/hqVE0gICDx7+1CzCK2mR5AbMGlvaWNaxw9w1qDjTbIemPcrkL7Hb4WSNfjHmkGgI5EEpNftnOYk9yqIW+bxjlIwnRXPLOqlxHtnb2aztVGeO0x8tNZ2qDMLVDzjWdqCvCYecaztQtALTDzt1pc1Y3HCYekNaGrG44TF0hrSJNWNwbRFkaimY08uX6rzn0ke6e+HbTEfgq/+lH01htMXSbrXpLitG44VF0m61bmrG5XhUXSbr/VLmrG44TF0m61DVg4VF0hrQtDLBegZXBKW104XubXvoV54mFh1510xV74iWomyTuO+C6cDf3n5O0Gm+OOizSnRXkpX1L5+n6NgxgXiimPzUcUc5S1RVN9u/uaAvt30h/iv2rt/C4HIp6seDOtO9hnt7Hmr5MR0Vc4uNOapPaV60UU0RamLR7MkuxcJi6Q1rUhwmLpjWEsHCIukNagrwuLpDWqBtcXSGtBThUXSGtSwcKi6Q1q2AWqLpDWoLnXhGf8w7BlQdwVQFrjOQcCivR9zUDm2djSDiNXU5QCaio7qIOqumyS4gcJAqDUgjL8UHTICAgxT2djxR7WuHM4Bw96DX4os/UReGzYgcUWfqIvDZsQDc9m6iLw2bEHF7rrus7XuwwxN0aGNGdO5Bzt33VE45xMP/EIO9uHc7ZcGJ1miryExtPJyVCCXFyWX6PD4bNiBxLZvo8Phs2IHEtm+jw+GzYgrxLZvo8Phs2IKcS2b6PD4bNiCMnumz8OhbvMVDBaCRvbKEiWzAEimkVOsryn0ke6e+HdR+ixPjo+mtKcTWbqIfDZsXq4TiazdRD4bNiBxNZuoh8NmxA4ms3UQ+GzYgcTWbqIfDZsQOJrN1EPhs2ILX3VZ25iGIGoFRGwGhNCNHKCR61w+UPQx8eH/JS1Rt6e5dxNZuoh8NmxdzJxPZuoh8NmxA4ms3UQ+GzYgcT2bqIfDZsQOJ7N1EPhs2IHE9m6iHw2bEDiezdRD4bNiBxPZuoh8NmxA4ns3UQ+GzYgcTWbqIfDZsQOJrN1EPhs2IKi57N1EXhs2INtrANAA7gguQEBAQEBAQEEXadz1mkdifHiJzNXP+yqDNZrngj9GNo1n7UG6AgqgICAgIIm0f4hD/t7T/Fsq8p9JHunvh3UfosT46PprSy9XCICAgICDHNo9bfvBcPlD0MfHh/yUtUbenuZF3MiAgICAgICAgICAgICAgICAgICAgICAgICAgICCJtH+IQ/7e0/xbKvKfSR7p74d1H6LE+Oj6a0svVwiAgICAgxzaPW37wXD5Q9DHx4f8lLVG3p7mRdzIgICAgICAgICAgICAgICAgICAgICAgICAgIFUBBoS2RxtUc2WFsU0Z58Uj4XCg5qRu9yxNM68T7J/p0041MaPXh8c1Uz8oiqP7hvrbmEBAQEBBZKKj1j7QuTTcOqvCiKYvOtRPRXTM9jVM2leutkQEBAQEBAQEBAQEBAQEBAQEBAQEBAQEBAQCg4d9526Syshi31tqknnaZTCAIoY5ZC1xxsEebGxsFdOOuelJ2Rbd2/wDvYRx33/fZf5sF1X1eMtshLmSsge+NskboQ0RltkmdKC4tqWmYNGKtPNbQ0dmjbO6+Xu1Ynvnv3LOUe23breH9Nu0bprZv8jIoWyMY98ZcI5fkw2SztD3EOpJ5ssrsDaH5PvViL2v95zH3uScr/fF9+9gt193m+Gcxxb0Y4GSMcIZHvkeZZ2ne2uJAqyON+AguG+UNSQlOcxf/AF7dqVbJiNv5uzYuva/Led8jjhcaGjXRxyMcWt4O5sgc4ltHmSRuHSMJqcnUznl9+ta3zjP2Nb/vimb9OTq7ktL5bOySRuF7hV7cLmYXVILaOJOWiug0qMiFUbyCB3YWq0xQtlswc9zXgOjY0PMjXtcwChBIAe5jiRTJprlVS0zNt6xbj+88+xzjLdej4zCHSicyCziXeGNa0WeMumtIxMwUlcWtAJIz83QSrtjL2z2RH1fO2ZlHZ3+Hyv0Lrqvq8ZbZCXMlZA98TJGOhwiMtsszpRjLalpmDRirTzW0NHZqds7rzb3asTHbPfHEk5R7bR063g27TumtnCJWRQtkYx8kZcI5fkw19nAe5wNJPNlldgbQ/J96sRe33xzH3u+ZPH98X372C3X3eb4ZzHFvRjgbIxwhke+R5lnYd7Y40FWRRvwEFw3yhqSEptMxf/Xt2pVsmI2/m7Njt7M4ljSSCSBUhpaD2hpJI7iorIgICAgICAgICAgICAgICAgICAgICAgICAgIMcULW1wtAxEudQAVcdJNNJyGaDIgICAgICAgxxQtbXC0DES51ABVx0k00nIZoMiAgICAgICAgICAgICAg//Z"/>
          <p:cNvSpPr>
            <a:spLocks noChangeAspect="1" noChangeArrowheads="1"/>
          </p:cNvSpPr>
          <p:nvPr/>
        </p:nvSpPr>
        <p:spPr bwMode="auto">
          <a:xfrm>
            <a:off x="776026" y="829210"/>
            <a:ext cx="4762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8" name="Picture 6" descr="http://winportal.net/images/articles/egyszeru_vezeteknelkuli_halozat_osszeallitasa/wifi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" y="1629137"/>
            <a:ext cx="4782618" cy="284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91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5762" y="382973"/>
            <a:ext cx="7704667" cy="1244868"/>
          </a:xfrm>
        </p:spPr>
        <p:txBody>
          <a:bodyPr/>
          <a:lstStyle/>
          <a:p>
            <a:r>
              <a:rPr lang="hu-HU" dirty="0" smtClean="0"/>
              <a:t>Internet megosztása </a:t>
            </a:r>
            <a:r>
              <a:rPr lang="hu-HU" dirty="0" err="1" smtClean="0"/>
              <a:t>routerrel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http://aktivi.hu/wp-content/uploads/2015/04/cable_modem_to_WIFI_route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72239"/>
            <a:ext cx="6858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35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Acces</a:t>
            </a:r>
            <a:r>
              <a:rPr lang="hu-HU" dirty="0" smtClean="0"/>
              <a:t> </a:t>
            </a:r>
            <a:r>
              <a:rPr lang="hu-HU" dirty="0" err="1" smtClean="0"/>
              <a:t>point-</a:t>
            </a:r>
            <a:r>
              <a:rPr lang="hu-HU" dirty="0" smtClean="0"/>
              <a:t> hozzáférési pont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2132" y="1876926"/>
            <a:ext cx="7704667" cy="3458747"/>
          </a:xfrm>
        </p:spPr>
        <p:txBody>
          <a:bodyPr/>
          <a:lstStyle/>
          <a:p>
            <a:r>
              <a:rPr lang="hu-HU" dirty="0" smtClean="0"/>
              <a:t>A vezeték nélküli hálózatok hozzáférési pontjai</a:t>
            </a:r>
          </a:p>
          <a:p>
            <a:r>
              <a:rPr lang="hu-HU" dirty="0" smtClean="0"/>
              <a:t>Ehhez </a:t>
            </a:r>
            <a:r>
              <a:rPr lang="hu-HU" dirty="0" smtClean="0"/>
              <a:t>kapcsolódnak a </a:t>
            </a:r>
            <a:r>
              <a:rPr lang="hu-HU" dirty="0" err="1" smtClean="0"/>
              <a:t>wifi</a:t>
            </a:r>
            <a:r>
              <a:rPr lang="hu-HU" dirty="0" smtClean="0"/>
              <a:t> kapcsolatra képes eszközök</a:t>
            </a:r>
          </a:p>
          <a:p>
            <a:r>
              <a:rPr lang="hu-HU" dirty="0" smtClean="0"/>
              <a:t>Kábellel kapcsolódik a vezetékes </a:t>
            </a:r>
            <a:r>
              <a:rPr lang="hu-HU" dirty="0" smtClean="0"/>
              <a:t>hálózathoz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 err="1"/>
              <a:t>r</a:t>
            </a:r>
            <a:r>
              <a:rPr lang="hu-HU" dirty="0" err="1" smtClean="0"/>
              <a:t>outerek</a:t>
            </a:r>
            <a:r>
              <a:rPr lang="hu-HU" dirty="0" smtClean="0"/>
              <a:t> egy része is tudja ezt a funkciót (WIFI kapcsolat létesítése)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3423" y="4629752"/>
            <a:ext cx="2353376" cy="222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427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ttp://cms.sulinet.hu/get/d/da5e9ab8-7872-46fd-8544-56d5a17e7a8b/1/1/b/Large/Halozat_felepit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41" y="457201"/>
            <a:ext cx="7271886" cy="545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26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2133" y="211756"/>
            <a:ext cx="7704667" cy="109086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Feladat- 3 gép  és egy nyomtató hálózatba kapcsolása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2133" y="2050181"/>
            <a:ext cx="7704667" cy="502438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Mind a három számítógépen szükséges a hálózati kártya</a:t>
            </a:r>
          </a:p>
          <a:p>
            <a:r>
              <a:rPr lang="hu-HU" dirty="0" smtClean="0"/>
              <a:t>A kapcsolatot UTP kábellel biztosítjuk a gépek </a:t>
            </a:r>
            <a:r>
              <a:rPr lang="hu-HU" dirty="0" smtClean="0"/>
              <a:t>között,a </a:t>
            </a:r>
            <a:r>
              <a:rPr lang="hu-HU" dirty="0" smtClean="0"/>
              <a:t>kábelek végén RJ-45-ös csatlakozó kell.</a:t>
            </a:r>
          </a:p>
          <a:p>
            <a:r>
              <a:rPr lang="hu-HU" dirty="0" smtClean="0"/>
              <a:t>Amennyiben internet kapcsolatot is akarunk a gépekre, akkor szükséges egy </a:t>
            </a:r>
            <a:r>
              <a:rPr lang="hu-HU" dirty="0" err="1" smtClean="0"/>
              <a:t>router</a:t>
            </a:r>
            <a:r>
              <a:rPr lang="hu-HU" dirty="0" smtClean="0"/>
              <a:t>, ehhez kapcsoljuk </a:t>
            </a:r>
            <a:r>
              <a:rPr lang="hu-HU" dirty="0" smtClean="0"/>
              <a:t>a gépeket </a:t>
            </a:r>
            <a:r>
              <a:rPr lang="hu-HU" dirty="0" smtClean="0"/>
              <a:t>és az internetes  modemet.</a:t>
            </a:r>
          </a:p>
          <a:p>
            <a:r>
              <a:rPr lang="hu-HU" dirty="0" smtClean="0"/>
              <a:t>Internetkapcsolat megosztás nélkül </a:t>
            </a:r>
            <a:r>
              <a:rPr lang="hu-HU" dirty="0" err="1" smtClean="0"/>
              <a:t>HUB-bal</a:t>
            </a:r>
            <a:r>
              <a:rPr lang="hu-HU" dirty="0" smtClean="0"/>
              <a:t> kötjük össze a gépeket</a:t>
            </a:r>
          </a:p>
          <a:p>
            <a:r>
              <a:rPr lang="hu-HU" dirty="0" smtClean="0"/>
              <a:t>A nyomtatót  akkor kapcsolhatjuk a </a:t>
            </a:r>
            <a:r>
              <a:rPr lang="hu-HU" dirty="0" err="1" smtClean="0"/>
              <a:t>routerhez</a:t>
            </a:r>
            <a:r>
              <a:rPr lang="hu-HU" dirty="0" smtClean="0"/>
              <a:t>, ha rendelkezik hálózati kártyával</a:t>
            </a:r>
          </a:p>
          <a:p>
            <a:r>
              <a:rPr lang="hu-HU" dirty="0" smtClean="0"/>
              <a:t>Ha nincs a nyomtatónak hálózati kártyája, akkor valamelyik géphez kapcsoljuk USB csatlakozóval és megosztjuk a gépek között (az operációs rendszerben).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563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6512" y="433135"/>
            <a:ext cx="7704667" cy="1004237"/>
          </a:xfrm>
        </p:spPr>
        <p:txBody>
          <a:bodyPr/>
          <a:lstStyle/>
          <a:p>
            <a:r>
              <a:rPr lang="hu-HU" dirty="0" smtClean="0"/>
              <a:t>A számítógép hálózatok előnyei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2133" y="2483318"/>
            <a:ext cx="7704667" cy="394635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 számítógépes hálózat egymással összekapcsolt számítógépekből áll.</a:t>
            </a:r>
          </a:p>
          <a:p>
            <a:r>
              <a:rPr lang="hu-HU" dirty="0" smtClean="0"/>
              <a:t>A hálózaton megoszthatóak az egyes gépek állományai, programjai (el lehet érni más gépekről is a fájlokat).</a:t>
            </a:r>
          </a:p>
          <a:p>
            <a:r>
              <a:rPr lang="hu-HU" dirty="0" smtClean="0"/>
              <a:t>Meg lehet osztani az erőforrásokat ( pl. egy nyomtatót lehet használni minden gépről)</a:t>
            </a:r>
          </a:p>
          <a:p>
            <a:r>
              <a:rPr lang="hu-HU" dirty="0" smtClean="0"/>
              <a:t>Osztott munkavégzést tesz lehetővé (többen is dolgozhatnak ugyanazon a feladaton)</a:t>
            </a:r>
          </a:p>
          <a:p>
            <a:r>
              <a:rPr lang="hu-HU" dirty="0" smtClean="0"/>
              <a:t>Lehetséges a felhasználók közötti kommunikáció</a:t>
            </a:r>
          </a:p>
          <a:p>
            <a:r>
              <a:rPr lang="hu-HU" dirty="0" smtClean="0"/>
              <a:t>Nagyobb az adatbiztonság, ha állományainkat több gépen tároljuk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547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számítógép hálózatok hátrányai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2132" y="2261935"/>
            <a:ext cx="7704667" cy="3035235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Illetéktelen hozzáférés </a:t>
            </a:r>
            <a:r>
              <a:rPr lang="hu-HU" dirty="0" smtClean="0"/>
              <a:t>esetén adataink rossz kézbe kerülhetnek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Vírusok és más káros programok </a:t>
            </a:r>
            <a:r>
              <a:rPr lang="hu-HU" dirty="0" smtClean="0"/>
              <a:t>gyorsan terjedhetnek hálózaton.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92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hálózatok 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2133" y="1809549"/>
            <a:ext cx="7704667" cy="4190267"/>
          </a:xfrm>
        </p:spPr>
        <p:txBody>
          <a:bodyPr/>
          <a:lstStyle/>
          <a:p>
            <a:r>
              <a:rPr lang="hu-HU" dirty="0" smtClean="0"/>
              <a:t>Többféle szempont szerint lehetséges csoportosítani a hálózatokat: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u-HU" dirty="0" smtClean="0"/>
              <a:t>Kiterjedés szerint (LAN, WAN, MAN)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u-HU" dirty="0" smtClean="0"/>
              <a:t>Topológia szerint (gyűrű, csillag stb.)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u-HU" dirty="0" smtClean="0"/>
              <a:t>Szereplők szerint (egyenrangú, szerver-kliens)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510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2133" y="279133"/>
            <a:ext cx="7704667" cy="1119740"/>
          </a:xfrm>
        </p:spPr>
        <p:txBody>
          <a:bodyPr/>
          <a:lstStyle/>
          <a:p>
            <a:r>
              <a:rPr lang="hu-HU" dirty="0" smtClean="0"/>
              <a:t>Hálózatok kiterjedés szerint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2133" y="1398873"/>
            <a:ext cx="7704667" cy="4600943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Helyi hálózat </a:t>
            </a:r>
            <a:r>
              <a:rPr lang="hu-HU" dirty="0" smtClean="0"/>
              <a:t>(Local </a:t>
            </a:r>
            <a:r>
              <a:rPr lang="hu-HU" dirty="0" err="1" smtClean="0"/>
              <a:t>Area</a:t>
            </a:r>
            <a:r>
              <a:rPr lang="hu-HU" dirty="0" smtClean="0"/>
              <a:t> Network </a:t>
            </a:r>
            <a:r>
              <a:rPr lang="hu-HU" dirty="0"/>
              <a:t>- </a:t>
            </a:r>
            <a:r>
              <a:rPr lang="hu-HU" dirty="0" smtClean="0">
                <a:solidFill>
                  <a:srgbClr val="FF0000"/>
                </a:solidFill>
              </a:rPr>
              <a:t>LAN</a:t>
            </a:r>
            <a:r>
              <a:rPr lang="hu-HU" dirty="0" smtClean="0"/>
              <a:t>): egy épület, intézmény saját hálózatát jelenti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Városi hálózat</a:t>
            </a:r>
            <a:r>
              <a:rPr lang="hu-HU" dirty="0" smtClean="0"/>
              <a:t>: (Metropolitan </a:t>
            </a:r>
            <a:r>
              <a:rPr lang="hu-HU" dirty="0" err="1" smtClean="0"/>
              <a:t>Area</a:t>
            </a:r>
            <a:r>
              <a:rPr lang="hu-HU" dirty="0" smtClean="0"/>
              <a:t> </a:t>
            </a:r>
            <a:r>
              <a:rPr lang="hu-HU" dirty="0" err="1"/>
              <a:t>N</a:t>
            </a:r>
            <a:r>
              <a:rPr lang="hu-HU" dirty="0" err="1" smtClean="0"/>
              <a:t>etwork-</a:t>
            </a:r>
            <a:r>
              <a:rPr lang="hu-HU" dirty="0" err="1" smtClean="0">
                <a:solidFill>
                  <a:srgbClr val="FF0000"/>
                </a:solidFill>
              </a:rPr>
              <a:t>MAN</a:t>
            </a:r>
            <a:r>
              <a:rPr lang="hu-HU" dirty="0" smtClean="0"/>
              <a:t>): egy településre kiterjedő hálózatot jelent (pl. kábel-tv)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Nagy kiterjedésű, távoli hálózat</a:t>
            </a:r>
            <a:r>
              <a:rPr lang="hu-HU" dirty="0" smtClean="0"/>
              <a:t>( Wide </a:t>
            </a:r>
            <a:r>
              <a:rPr lang="hu-HU" dirty="0" err="1"/>
              <a:t>A</a:t>
            </a:r>
            <a:r>
              <a:rPr lang="hu-HU" dirty="0" err="1" smtClean="0"/>
              <a:t>rea</a:t>
            </a:r>
            <a:r>
              <a:rPr lang="hu-HU" dirty="0" smtClean="0"/>
              <a:t> </a:t>
            </a:r>
            <a:r>
              <a:rPr lang="hu-HU" dirty="0" err="1"/>
              <a:t>N</a:t>
            </a:r>
            <a:r>
              <a:rPr lang="hu-HU" dirty="0" err="1" smtClean="0"/>
              <a:t>etwork-</a:t>
            </a:r>
            <a:r>
              <a:rPr lang="hu-HU" dirty="0" err="1" smtClean="0">
                <a:solidFill>
                  <a:srgbClr val="FF0000"/>
                </a:solidFill>
              </a:rPr>
              <a:t>WAN</a:t>
            </a:r>
            <a:r>
              <a:rPr lang="hu-HU" dirty="0" smtClean="0"/>
              <a:t>): országok, földrészek közötti hálózat- ilyen az internet)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851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7261" y="134753"/>
            <a:ext cx="7704667" cy="125449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Hálózatok topológia szerint- </a:t>
            </a:r>
            <a:br>
              <a:rPr lang="hu-HU" dirty="0" smtClean="0"/>
            </a:br>
            <a:r>
              <a:rPr lang="hu-HU" dirty="0" smtClean="0">
                <a:solidFill>
                  <a:srgbClr val="FF0000"/>
                </a:solidFill>
              </a:rPr>
              <a:t>sín (busz) topológia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7261" y="1521594"/>
            <a:ext cx="7497724" cy="3332816"/>
          </a:xfrm>
        </p:spPr>
        <p:txBody>
          <a:bodyPr/>
          <a:lstStyle/>
          <a:p>
            <a:r>
              <a:rPr lang="hu-HU" dirty="0" smtClean="0"/>
              <a:t>Egy gerinc kábelhez kapcsolódik az összes gép</a:t>
            </a:r>
          </a:p>
          <a:p>
            <a:r>
              <a:rPr lang="hu-HU" dirty="0" smtClean="0"/>
              <a:t>Olcsón kiépíthető</a:t>
            </a:r>
          </a:p>
          <a:p>
            <a:r>
              <a:rPr lang="hu-HU" dirty="0" smtClean="0"/>
              <a:t>Sebessége korlátozott (10 MB/s)</a:t>
            </a:r>
          </a:p>
          <a:p>
            <a:r>
              <a:rPr lang="hu-HU" dirty="0" smtClean="0"/>
              <a:t>Sérülékeny- egy kábelszakadás az egész hálózatot működésképtelenné teszi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312" y="4247748"/>
            <a:ext cx="5675195" cy="229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41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7261" y="134753"/>
            <a:ext cx="7704667" cy="125449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Hálózatok topológia szerint- </a:t>
            </a:r>
            <a:br>
              <a:rPr lang="hu-HU" dirty="0" smtClean="0"/>
            </a:br>
            <a:r>
              <a:rPr lang="hu-HU" dirty="0" smtClean="0">
                <a:solidFill>
                  <a:srgbClr val="FF0000"/>
                </a:solidFill>
              </a:rPr>
              <a:t>gyűrű topológia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7261" y="1521593"/>
            <a:ext cx="7497724" cy="3512419"/>
          </a:xfrm>
        </p:spPr>
        <p:txBody>
          <a:bodyPr/>
          <a:lstStyle/>
          <a:p>
            <a:r>
              <a:rPr lang="hu-HU" dirty="0" smtClean="0"/>
              <a:t>Itt is egy kábel fogja össze a gépeket, de kör formában</a:t>
            </a:r>
          </a:p>
          <a:p>
            <a:r>
              <a:rPr lang="hu-HU" dirty="0" smtClean="0"/>
              <a:t>Egy vivő jel kering, amelyik gépnél van, az indíthat kommunikációt</a:t>
            </a:r>
          </a:p>
          <a:p>
            <a:r>
              <a:rPr lang="hu-HU" dirty="0" smtClean="0"/>
              <a:t>Sebessége korlátozott (10 MB/s)</a:t>
            </a:r>
          </a:p>
          <a:p>
            <a:r>
              <a:rPr lang="hu-HU" dirty="0" smtClean="0"/>
              <a:t>Sérülékeny- kábelszakadás az egész hálózatot működés képtelenné teszi</a:t>
            </a:r>
          </a:p>
          <a:p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454" y="4039903"/>
            <a:ext cx="3533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95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7261" y="134753"/>
            <a:ext cx="7704667" cy="125449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Hálózatok topológia szerint- </a:t>
            </a:r>
            <a:br>
              <a:rPr lang="hu-HU" dirty="0" smtClean="0"/>
            </a:br>
            <a:r>
              <a:rPr lang="hu-HU" dirty="0" smtClean="0">
                <a:solidFill>
                  <a:srgbClr val="FF0000"/>
                </a:solidFill>
              </a:rPr>
              <a:t>Csillag topológia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7398" y="1389247"/>
            <a:ext cx="7974530" cy="3512419"/>
          </a:xfrm>
        </p:spPr>
        <p:txBody>
          <a:bodyPr/>
          <a:lstStyle/>
          <a:p>
            <a:r>
              <a:rPr lang="hu-HU" dirty="0" smtClean="0"/>
              <a:t>Minden gép egy külön kábellel kapcsolódik egy jel elosztóhoz (</a:t>
            </a:r>
            <a:r>
              <a:rPr lang="hu-HU" dirty="0" err="1" smtClean="0"/>
              <a:t>hub</a:t>
            </a:r>
            <a:r>
              <a:rPr lang="hu-HU" dirty="0" smtClean="0"/>
              <a:t>, </a:t>
            </a:r>
            <a:r>
              <a:rPr lang="hu-HU" dirty="0" err="1" smtClean="0"/>
              <a:t>switch</a:t>
            </a:r>
            <a:r>
              <a:rPr lang="hu-HU" dirty="0" smtClean="0"/>
              <a:t>, vagy </a:t>
            </a:r>
            <a:r>
              <a:rPr lang="hu-HU" dirty="0" err="1" smtClean="0"/>
              <a:t>router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Nagy biztonság, meghibásodás esetén csak egy gép esik ki</a:t>
            </a:r>
          </a:p>
          <a:p>
            <a:r>
              <a:rPr lang="hu-HU" dirty="0" smtClean="0"/>
              <a:t>Nagy sebesség (100 MB/s)</a:t>
            </a:r>
          </a:p>
          <a:p>
            <a:r>
              <a:rPr lang="hu-HU" dirty="0" smtClean="0"/>
              <a:t>Korlátozottan bővíthető- jel elosztótól függ</a:t>
            </a:r>
          </a:p>
          <a:p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885" y="4215865"/>
            <a:ext cx="3928688" cy="24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260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Parallaxis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i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i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161</TotalTime>
  <Words>993</Words>
  <Application>Microsoft Office PowerPoint</Application>
  <PresentationFormat>Diavetítés a képernyőre (4:3 oldalarány)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Arial</vt:lpstr>
      <vt:lpstr>Corbel</vt:lpstr>
      <vt:lpstr>Courier New</vt:lpstr>
      <vt:lpstr>Wingdings</vt:lpstr>
      <vt:lpstr>Parallaxis</vt:lpstr>
      <vt:lpstr>Hálózatok</vt:lpstr>
      <vt:lpstr>A tétel</vt:lpstr>
      <vt:lpstr>A számítógép hálózatok előnyei</vt:lpstr>
      <vt:lpstr>A számítógép hálózatok hátrányai</vt:lpstr>
      <vt:lpstr>A hálózatok csoportosítása</vt:lpstr>
      <vt:lpstr>Hálózatok kiterjedés szerint</vt:lpstr>
      <vt:lpstr>Hálózatok topológia szerint-  sín (busz) topológia</vt:lpstr>
      <vt:lpstr>Hálózatok topológia szerint-  gyűrű topológia</vt:lpstr>
      <vt:lpstr>Hálózatok topológia szerint-  Csillag topológia</vt:lpstr>
      <vt:lpstr>Hálózatok topológia szerint-  kibővített csillag topológia</vt:lpstr>
      <vt:lpstr>Hálózatok topológia szerint-  Fa (hierarchikus) topológia</vt:lpstr>
      <vt:lpstr>Hálózatok topológia szerint-  háló (teljes) topológia</vt:lpstr>
      <vt:lpstr>Hálózatok csoportosítása szereplő szerint</vt:lpstr>
      <vt:lpstr>Hálózatok csoportosítása- adatátviteli közeg szerint</vt:lpstr>
      <vt:lpstr>Aktív és passzív hálózati eszközök</vt:lpstr>
      <vt:lpstr>Hálózat kialakításhoz szükséges eszközök  </vt:lpstr>
      <vt:lpstr>Hálózati kártya</vt:lpstr>
      <vt:lpstr>HUB- hálózati csomópont</vt:lpstr>
      <vt:lpstr>Switch –hálózati kapcsoló</vt:lpstr>
      <vt:lpstr>Router (útválasztó)</vt:lpstr>
      <vt:lpstr>Routerek (útválasztók)</vt:lpstr>
      <vt:lpstr>Internet megosztása routerrel</vt:lpstr>
      <vt:lpstr>Acces point- hozzáférési pont</vt:lpstr>
      <vt:lpstr>PowerPoint bemutató</vt:lpstr>
      <vt:lpstr>Feladat- 3 gép  és egy nyomtató hálózatba kapcsolása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Hálózatok</dc:title>
  <dc:creator>Misi</dc:creator>
  <cp:lastModifiedBy>Misi</cp:lastModifiedBy>
  <cp:revision>24</cp:revision>
  <dcterms:created xsi:type="dcterms:W3CDTF">2016-04-30T17:01:44Z</dcterms:created>
  <dcterms:modified xsi:type="dcterms:W3CDTF">2016-05-16T14:56:40Z</dcterms:modified>
</cp:coreProperties>
</file>