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71" r:id="rId6"/>
    <p:sldId id="261" r:id="rId7"/>
    <p:sldId id="258" r:id="rId8"/>
    <p:sldId id="262" r:id="rId9"/>
    <p:sldId id="275" r:id="rId10"/>
    <p:sldId id="263" r:id="rId11"/>
    <p:sldId id="264" r:id="rId12"/>
    <p:sldId id="265" r:id="rId13"/>
    <p:sldId id="266" r:id="rId14"/>
    <p:sldId id="267" r:id="rId15"/>
    <p:sldId id="268" r:id="rId16"/>
    <p:sldId id="274" r:id="rId17"/>
    <p:sldId id="269" r:id="rId18"/>
    <p:sldId id="270" r:id="rId19"/>
    <p:sldId id="272" r:id="rId20"/>
    <p:sldId id="273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69325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360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5391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1182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4348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909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3260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0249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666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237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443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147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438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58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95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325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4002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D9FF68-8EF4-4E98-A098-C7500BA40F46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35C0328-DFF0-4BD7-A652-0A7CFAB662B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11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operációs rendszer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0593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76463" y="251670"/>
            <a:ext cx="6941890" cy="1666614"/>
          </a:xfrm>
        </p:spPr>
        <p:txBody>
          <a:bodyPr/>
          <a:lstStyle/>
          <a:p>
            <a:r>
              <a:rPr lang="hu-HU" dirty="0" smtClean="0"/>
              <a:t>Az operációs rendszer indítása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40189" y="1845578"/>
            <a:ext cx="7704667" cy="407873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 számítógép indításakor lefut a számítógép hardvertesztje, 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majd a BIOS </a:t>
            </a:r>
            <a:r>
              <a:rPr lang="hu-HU" dirty="0" smtClean="0"/>
              <a:t>(Alap Be- és Kimeneti Rendszer) betölti </a:t>
            </a:r>
            <a:r>
              <a:rPr lang="hu-HU" dirty="0" smtClean="0"/>
              <a:t>az operációs rendszert a  rendszerindító meghajtóról  (boot szektor)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Elsőként a kernel töltődik be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Eszközök inicializálása: a hardverelemekhez betölti az illesztő programokat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Szolgáltatások elindítása ( rendszerfolyamatok indítása)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Bejelentkeztetés: a felhasználó adatainak kérése, ellenőrzése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Automatikusan induló programok indítása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8959" y="346510"/>
            <a:ext cx="7136776" cy="1408144"/>
          </a:xfrm>
        </p:spPr>
        <p:txBody>
          <a:bodyPr/>
          <a:lstStyle/>
          <a:p>
            <a:r>
              <a:rPr lang="hu-HU" dirty="0" smtClean="0"/>
              <a:t>Operációs rendszerek csoportosítása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063693"/>
            <a:ext cx="7704667" cy="3936124"/>
          </a:xfrm>
        </p:spPr>
        <p:txBody>
          <a:bodyPr/>
          <a:lstStyle/>
          <a:p>
            <a:r>
              <a:rPr lang="hu-HU" dirty="0" smtClean="0"/>
              <a:t>Többféle szempont lehet csoportosítani az operációs rendszereket: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Forráskód szerint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Kezelői felület szerint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Felhasználók száma szerint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Párhuzamosan </a:t>
            </a:r>
            <a:r>
              <a:rPr lang="hu-HU" dirty="0" smtClean="0"/>
              <a:t>futtatható </a:t>
            </a:r>
            <a:r>
              <a:rPr lang="hu-HU" dirty="0" smtClean="0"/>
              <a:t>programok száma szerint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Operációs rendszerek csoportosítása-forráskód alapján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233061"/>
            <a:ext cx="7704667" cy="3766755"/>
          </a:xfrm>
        </p:spPr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Nyílt forráskódú operációs rendszer</a:t>
            </a:r>
            <a:r>
              <a:rPr lang="hu-HU" dirty="0" smtClean="0"/>
              <a:t>: szabadon továbbfejleszthető, felhasználható- ilyen a </a:t>
            </a:r>
            <a:r>
              <a:rPr lang="hu-HU" dirty="0" smtClean="0">
                <a:solidFill>
                  <a:srgbClr val="FF0000"/>
                </a:solidFill>
              </a:rPr>
              <a:t>Linux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Zárt forráskódú operációs rendszer</a:t>
            </a:r>
            <a:r>
              <a:rPr lang="hu-HU" dirty="0" smtClean="0"/>
              <a:t>: forráskódját csak a fejlesztő tulajdonos ismeri. Nem módosítható, használatáért fizetni kell. Ilyen pl. a </a:t>
            </a:r>
            <a:r>
              <a:rPr lang="hu-HU" dirty="0" smtClean="0">
                <a:solidFill>
                  <a:srgbClr val="FF0000"/>
                </a:solidFill>
              </a:rPr>
              <a:t>Windows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66691" y="394283"/>
            <a:ext cx="7704667" cy="138138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Operációs rendszerek csoportosítása-kezelői felület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07300" y="2004969"/>
            <a:ext cx="7704667" cy="3726399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Karakteres felhasználói felület</a:t>
            </a:r>
            <a:r>
              <a:rPr lang="hu-HU" dirty="0" smtClean="0"/>
              <a:t>tel rendelkező op. rendszer</a:t>
            </a:r>
          </a:p>
          <a:p>
            <a:pPr lvl="1"/>
            <a:r>
              <a:rPr lang="hu-HU" dirty="0" smtClean="0"/>
              <a:t>A felhasználó csak szöveges úton tud parancsokat adni begépeléssel</a:t>
            </a:r>
          </a:p>
          <a:p>
            <a:pPr lvl="1"/>
            <a:r>
              <a:rPr lang="hu-HU" dirty="0" smtClean="0"/>
              <a:t>Ilyen volt a DOS operációs rendszer (1980-as évek)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Grafikus felhasználói felület</a:t>
            </a:r>
            <a:r>
              <a:rPr lang="hu-HU" dirty="0" smtClean="0"/>
              <a:t>tel rendelkező op. rendszer:</a:t>
            </a:r>
          </a:p>
          <a:p>
            <a:pPr lvl="1"/>
            <a:r>
              <a:rPr lang="hu-HU" dirty="0" smtClean="0"/>
              <a:t>A felhasználó egérmozdulatokkal  és kattintással tud parancsokat adni a grafikus felületen.</a:t>
            </a:r>
          </a:p>
          <a:p>
            <a:pPr lvl="1"/>
            <a:r>
              <a:rPr lang="hu-HU" dirty="0" smtClean="0"/>
              <a:t>Ilyen a Windows.</a:t>
            </a: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07968" y="436227"/>
            <a:ext cx="7704667" cy="169178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Operációs rendszerek csoportosítása- felhasználók száma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340528"/>
            <a:ext cx="7704667" cy="3659288"/>
          </a:xfrm>
        </p:spPr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Egy felhasználós op. rendszer</a:t>
            </a:r>
            <a:r>
              <a:rPr lang="hu-HU" dirty="0" smtClean="0"/>
              <a:t>: egy időben csak egy felhasználót tud kezelni.  A mai op. rendszerek már nem ilyenek. A DOS volt ilyen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Több felhasználós op. rendszer</a:t>
            </a:r>
            <a:r>
              <a:rPr lang="hu-HU" dirty="0" smtClean="0"/>
              <a:t>: egy időben több felhasználó adatait, beállításait is tudja kezelni. A mai operációs rendszerek ilyenek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587228"/>
            <a:ext cx="8161867" cy="1607891"/>
          </a:xfrm>
        </p:spPr>
        <p:txBody>
          <a:bodyPr>
            <a:normAutofit/>
          </a:bodyPr>
          <a:lstStyle/>
          <a:p>
            <a:r>
              <a:rPr lang="hu-HU" sz="3200" dirty="0" smtClean="0"/>
              <a:t>Operációs rendszerek csoportosítása- a párhuzamosan futó programok száma szerint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306973"/>
            <a:ext cx="7704667" cy="3692844"/>
          </a:xfrm>
        </p:spPr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Egyfeladatos (</a:t>
            </a:r>
            <a:r>
              <a:rPr lang="hu-HU" dirty="0" err="1" smtClean="0">
                <a:solidFill>
                  <a:srgbClr val="FF0000"/>
                </a:solidFill>
              </a:rPr>
              <a:t>monotask</a:t>
            </a:r>
            <a:r>
              <a:rPr lang="hu-HU" dirty="0" smtClean="0">
                <a:solidFill>
                  <a:srgbClr val="FF0000"/>
                </a:solidFill>
              </a:rPr>
              <a:t>) operációs rendszer</a:t>
            </a:r>
            <a:r>
              <a:rPr lang="hu-HU" dirty="0" smtClean="0"/>
              <a:t>: egy időben csak egy program futtatására képes. Régi, elavult megoldás, a DOS volt ilyen.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Többfeladatos (</a:t>
            </a:r>
            <a:r>
              <a:rPr lang="hu-HU" dirty="0" err="1" smtClean="0">
                <a:solidFill>
                  <a:srgbClr val="FF0000"/>
                </a:solidFill>
              </a:rPr>
              <a:t>multitask</a:t>
            </a:r>
            <a:r>
              <a:rPr lang="hu-HU" dirty="0" smtClean="0">
                <a:solidFill>
                  <a:srgbClr val="FF0000"/>
                </a:solidFill>
              </a:rPr>
              <a:t>) operációs rendszer</a:t>
            </a:r>
            <a:r>
              <a:rPr lang="hu-HU" dirty="0" smtClean="0"/>
              <a:t>: egy időben több program  futtatására képesek. A mai operációs rendszerek ilyenek: Windows, Linux ,MAC-OS</a:t>
            </a: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2801" y="352338"/>
            <a:ext cx="7704667" cy="1347832"/>
          </a:xfrm>
        </p:spPr>
        <p:txBody>
          <a:bodyPr/>
          <a:lstStyle/>
          <a:p>
            <a:r>
              <a:rPr lang="hu-HU" dirty="0" smtClean="0"/>
              <a:t>A UNIX operációs 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78543"/>
            <a:ext cx="7704667" cy="4421273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Az egyik legkorábbi operációs rendszer</a:t>
            </a:r>
          </a:p>
          <a:p>
            <a:r>
              <a:rPr lang="hu-HU" dirty="0" smtClean="0"/>
              <a:t>1969-ben kezdték a fejlesztését</a:t>
            </a:r>
          </a:p>
          <a:p>
            <a:r>
              <a:rPr lang="hu-HU" dirty="0" smtClean="0"/>
              <a:t>Nagygépes környezetben használták, nem otthoni felhasználásra tervezték</a:t>
            </a:r>
          </a:p>
          <a:p>
            <a:r>
              <a:rPr lang="hu-HU" dirty="0" smtClean="0"/>
              <a:t>Filozófiája: „Minden tilos, ami nem szabad”- a felhasználó kevés szabadságot élvez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1993-tól nem egy operációs rendszert jelöl a név, hanem egy megvásárolható védjegyet</a:t>
            </a:r>
            <a:r>
              <a:rPr lang="hu-HU" dirty="0" smtClean="0">
                <a:sym typeface="Wingdings" pitchFamily="2" charset="2"/>
              </a:rPr>
              <a:t>megvásárolható, de az elveknek is meg kell felelni</a:t>
            </a:r>
            <a:endParaRPr lang="hu-HU" dirty="0" smtClean="0"/>
          </a:p>
          <a:p>
            <a:r>
              <a:rPr lang="hu-HU" dirty="0" smtClean="0">
                <a:solidFill>
                  <a:srgbClr val="FF0000"/>
                </a:solidFill>
              </a:rPr>
              <a:t>Több, későbbi  operációs rendszer követi a  Unix működési elveit (pl. Linux, </a:t>
            </a:r>
            <a:r>
              <a:rPr lang="hu-HU" dirty="0" err="1" smtClean="0">
                <a:solidFill>
                  <a:srgbClr val="FF0000"/>
                </a:solidFill>
              </a:rPr>
              <a:t>Mac-Os</a:t>
            </a:r>
            <a:r>
              <a:rPr lang="hu-HU" dirty="0" smtClean="0">
                <a:solidFill>
                  <a:srgbClr val="FF0000"/>
                </a:solidFill>
              </a:rPr>
              <a:t> x)</a:t>
            </a:r>
          </a:p>
          <a:p>
            <a:r>
              <a:rPr lang="hu-HU" dirty="0" smtClean="0"/>
              <a:t>Amennyiben megfelel az operációs rendszer a Unix-elveknek, Unix-szerű rendszerekről beszélünk.</a:t>
            </a:r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9292" y="243280"/>
            <a:ext cx="7776593" cy="1029051"/>
          </a:xfrm>
        </p:spPr>
        <p:txBody>
          <a:bodyPr/>
          <a:lstStyle/>
          <a:p>
            <a:r>
              <a:rPr lang="hu-HU" dirty="0" smtClean="0"/>
              <a:t>A Windows operációs rendszerek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97388" y="1543574"/>
            <a:ext cx="7746612" cy="5066951"/>
          </a:xfrm>
        </p:spPr>
        <p:txBody>
          <a:bodyPr>
            <a:noAutofit/>
          </a:bodyPr>
          <a:lstStyle/>
          <a:p>
            <a:r>
              <a:rPr lang="hu-HU" sz="1800" dirty="0" smtClean="0"/>
              <a:t>A Windows a Microsoft cég grafikus operációs rendszere (1985-től)</a:t>
            </a:r>
          </a:p>
          <a:p>
            <a:r>
              <a:rPr lang="hu-HU" sz="1800" dirty="0" smtClean="0"/>
              <a:t>Népszerűvé a Windows 3.0 verzióval vált (1993)</a:t>
            </a:r>
          </a:p>
          <a:p>
            <a:r>
              <a:rPr lang="hu-HU" sz="1800" dirty="0" smtClean="0"/>
              <a:t>A grafikus felület miatt megszerették a felhasználók</a:t>
            </a:r>
          </a:p>
          <a:p>
            <a:r>
              <a:rPr lang="hu-HU" sz="1800" dirty="0" smtClean="0"/>
              <a:t>Kezdetben még a DOS operációs rendszer felett működött</a:t>
            </a:r>
          </a:p>
          <a:p>
            <a:r>
              <a:rPr lang="hu-HU" sz="1800" dirty="0" smtClean="0"/>
              <a:t>A Windows 95 verziótól már nem kell DOS  a futtatásához </a:t>
            </a:r>
          </a:p>
          <a:p>
            <a:r>
              <a:rPr lang="hu-HU" sz="1800" b="1" dirty="0" smtClean="0">
                <a:solidFill>
                  <a:srgbClr val="FF0000"/>
                </a:solidFill>
              </a:rPr>
              <a:t>Többfeladatos, több felhasználós, grafikus operációs rendszer, zárt forráskóddal.</a:t>
            </a:r>
          </a:p>
          <a:p>
            <a:r>
              <a:rPr lang="hu-HU" sz="1800" dirty="0" smtClean="0"/>
              <a:t>Napjainkban használatos verziói (a megjelenés dátumával): </a:t>
            </a:r>
          </a:p>
          <a:p>
            <a:pPr lvl="1"/>
            <a:r>
              <a:rPr lang="hu-HU" sz="1800" dirty="0" smtClean="0"/>
              <a:t>Windows XP (2001), </a:t>
            </a:r>
          </a:p>
          <a:p>
            <a:pPr lvl="1"/>
            <a:r>
              <a:rPr lang="hu-HU" sz="1800" dirty="0" smtClean="0"/>
              <a:t>Windows Vista (2009), </a:t>
            </a:r>
          </a:p>
          <a:p>
            <a:pPr lvl="1"/>
            <a:r>
              <a:rPr lang="hu-HU" sz="1800" dirty="0" smtClean="0"/>
              <a:t>Windows 7 (2011), </a:t>
            </a:r>
          </a:p>
          <a:p>
            <a:pPr lvl="1"/>
            <a:r>
              <a:rPr lang="hu-HU" sz="1800" dirty="0" smtClean="0"/>
              <a:t>Windows 8 (2012) 8.1 verzió (2013)</a:t>
            </a:r>
          </a:p>
          <a:p>
            <a:pPr lvl="1"/>
            <a:r>
              <a:rPr lang="hu-HU" sz="1800" dirty="0" smtClean="0"/>
              <a:t>Windows 10 (2015)</a:t>
            </a:r>
          </a:p>
          <a:p>
            <a:endParaRPr lang="hu-HU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18408" y="394282"/>
            <a:ext cx="6375632" cy="978717"/>
          </a:xfrm>
        </p:spPr>
        <p:txBody>
          <a:bodyPr/>
          <a:lstStyle/>
          <a:p>
            <a:r>
              <a:rPr lang="hu-HU" dirty="0" smtClean="0"/>
              <a:t>A Linux operációs 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652631"/>
            <a:ext cx="7704667" cy="4347185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Linus </a:t>
            </a:r>
            <a:r>
              <a:rPr lang="hu-HU" dirty="0" err="1" smtClean="0"/>
              <a:t>Torvalds</a:t>
            </a:r>
            <a:r>
              <a:rPr lang="hu-HU" dirty="0" smtClean="0"/>
              <a:t>  (svéd egyetemista) kezdi fejleszteni a  1991-ben</a:t>
            </a:r>
          </a:p>
          <a:p>
            <a:r>
              <a:rPr lang="hu-HU" dirty="0" smtClean="0"/>
              <a:t>A Unix op. rendszer elveit követte </a:t>
            </a:r>
          </a:p>
          <a:p>
            <a:r>
              <a:rPr lang="hu-HU" dirty="0" smtClean="0"/>
              <a:t>Szabad szoftver</a:t>
            </a:r>
            <a:r>
              <a:rPr lang="hu-HU" dirty="0" smtClean="0">
                <a:sym typeface="Wingdings" pitchFamily="2" charset="2"/>
              </a:rPr>
              <a:t> nyílt forráskód, bárki fejlesztheti</a:t>
            </a:r>
          </a:p>
          <a:p>
            <a:r>
              <a:rPr lang="hu-HU" dirty="0" smtClean="0">
                <a:sym typeface="Wingdings" pitchFamily="2" charset="2"/>
              </a:rPr>
              <a:t>Napjainkban  világszerte sok programozó ingyen, szabad idejében fejleszti</a:t>
            </a:r>
          </a:p>
          <a:p>
            <a:r>
              <a:rPr lang="hu-HU" dirty="0" smtClean="0">
                <a:sym typeface="Wingdings" pitchFamily="2" charset="2"/>
              </a:rPr>
              <a:t>A felhasználói programok Linux rendszerre szintén szabad szoftverek</a:t>
            </a:r>
          </a:p>
          <a:p>
            <a:r>
              <a:rPr lang="hu-HU" dirty="0" smtClean="0">
                <a:solidFill>
                  <a:srgbClr val="FF0000"/>
                </a:solidFill>
                <a:sym typeface="Wingdings" pitchFamily="2" charset="2"/>
              </a:rPr>
              <a:t>Grafikus felületű, több felhasználós , többfeladatos rendszer, nyílt forráskóddal</a:t>
            </a:r>
          </a:p>
          <a:p>
            <a:r>
              <a:rPr lang="hu-HU" dirty="0" smtClean="0">
                <a:sym typeface="Wingdings" pitchFamily="2" charset="2"/>
              </a:rPr>
              <a:t>Különböző </a:t>
            </a:r>
            <a:r>
              <a:rPr lang="hu-HU" dirty="0" err="1" smtClean="0">
                <a:sym typeface="Wingdings" pitchFamily="2" charset="2"/>
              </a:rPr>
              <a:t>Linux-disztribuciók</a:t>
            </a:r>
            <a:r>
              <a:rPr lang="hu-HU" dirty="0" smtClean="0">
                <a:sym typeface="Wingdings" pitchFamily="2" charset="2"/>
              </a:rPr>
              <a:t> (terjesztések) léteznek, melyek más-más felhasználói felületetet és felhasználói programcsomagokat tartalmaznak (pl. </a:t>
            </a:r>
            <a:r>
              <a:rPr lang="hu-HU" dirty="0" err="1" smtClean="0">
                <a:sym typeface="Wingdings" pitchFamily="2" charset="2"/>
              </a:rPr>
              <a:t>Suse</a:t>
            </a:r>
            <a:r>
              <a:rPr lang="hu-HU" dirty="0" smtClean="0">
                <a:sym typeface="Wingdings" pitchFamily="2" charset="2"/>
              </a:rPr>
              <a:t> , Red hat</a:t>
            </a:r>
            <a:r>
              <a:rPr lang="hu-HU" dirty="0" smtClean="0">
                <a:sym typeface="Wingdings" pitchFamily="2" charset="2"/>
              </a:rPr>
              <a:t>, </a:t>
            </a:r>
            <a:r>
              <a:rPr lang="hu-HU" dirty="0" err="1" smtClean="0">
                <a:sym typeface="Wingdings" pitchFamily="2" charset="2"/>
              </a:rPr>
              <a:t>Ubuntu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smtClean="0">
                <a:sym typeface="Wingdings" pitchFamily="2" charset="2"/>
              </a:rPr>
              <a:t>stb.) 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08683" y="343949"/>
            <a:ext cx="7436840" cy="1331054"/>
          </a:xfrm>
        </p:spPr>
        <p:txBody>
          <a:bodyPr/>
          <a:lstStyle/>
          <a:p>
            <a:r>
              <a:rPr lang="hu-HU" dirty="0" smtClean="0"/>
              <a:t>A MAC-OS  operációs 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5080" y="2172749"/>
            <a:ext cx="7704667" cy="4110605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Az Apple cég operációs rendszere</a:t>
            </a:r>
          </a:p>
          <a:p>
            <a:r>
              <a:rPr lang="hu-HU" dirty="0" smtClean="0"/>
              <a:t> 1984-ben jelent meg</a:t>
            </a:r>
          </a:p>
          <a:p>
            <a:r>
              <a:rPr lang="hu-HU" dirty="0" smtClean="0"/>
              <a:t>Csak az Apple saját gépeivel együtt lehet megvásárolni</a:t>
            </a:r>
          </a:p>
          <a:p>
            <a:r>
              <a:rPr lang="hu-HU" dirty="0" smtClean="0"/>
              <a:t>2001-től </a:t>
            </a:r>
            <a:r>
              <a:rPr lang="hu-HU" dirty="0" err="1" smtClean="0"/>
              <a:t>Mac-OS</a:t>
            </a:r>
            <a:r>
              <a:rPr lang="hu-HU" dirty="0" smtClean="0"/>
              <a:t> X néven fut</a:t>
            </a:r>
            <a:endParaRPr lang="hu-HU" dirty="0" smtClean="0">
              <a:sym typeface="Wingdings" pitchFamily="2" charset="2"/>
            </a:endParaRPr>
          </a:p>
          <a:p>
            <a:r>
              <a:rPr lang="hu-HU" dirty="0" smtClean="0">
                <a:sym typeface="Wingdings" pitchFamily="2" charset="2"/>
              </a:rPr>
              <a:t> Unix alapok Home könyvtár, jogosultságok</a:t>
            </a:r>
            <a:endParaRPr lang="hu-HU" dirty="0" smtClean="0"/>
          </a:p>
          <a:p>
            <a:r>
              <a:rPr lang="hu-HU" dirty="0" smtClean="0"/>
              <a:t>Ez volt az első grafikus operációs rendszer</a:t>
            </a:r>
          </a:p>
          <a:p>
            <a:r>
              <a:rPr lang="hu-HU" dirty="0" smtClean="0"/>
              <a:t>HFS  (saját ) fájlrendszert használ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Több felhasználós, többfeladatos, grafikus operációs rendszer zárt kóddal</a:t>
            </a:r>
          </a:p>
          <a:p>
            <a:r>
              <a:rPr lang="hu-HU" dirty="0" smtClean="0"/>
              <a:t>Az Apple </a:t>
            </a:r>
            <a:r>
              <a:rPr lang="hu-HU" dirty="0" err="1" smtClean="0"/>
              <a:t>okostelefonok</a:t>
            </a:r>
            <a:r>
              <a:rPr lang="hu-HU" dirty="0" smtClean="0"/>
              <a:t> operációs rendszerét is ebből fejlesztették (IOS)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tétel- az operációs 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197100"/>
            <a:ext cx="7704667" cy="3802716"/>
          </a:xfrm>
        </p:spPr>
        <p:txBody>
          <a:bodyPr/>
          <a:lstStyle/>
          <a:p>
            <a:r>
              <a:rPr lang="hu-HU" dirty="0"/>
              <a:t>Mi az operációs rendszer? Sorolja fel az operációs rendszer feladatait! Miként </a:t>
            </a:r>
            <a:r>
              <a:rPr lang="hu-HU" dirty="0" smtClean="0"/>
              <a:t>szokás csoportosítani </a:t>
            </a:r>
            <a:r>
              <a:rPr lang="hu-HU" dirty="0"/>
              <a:t>az operációs rendszereket, mit tud az egyes csoportokról? </a:t>
            </a:r>
            <a:r>
              <a:rPr lang="hu-HU" dirty="0" smtClean="0"/>
              <a:t>Sorolja fel </a:t>
            </a:r>
            <a:r>
              <a:rPr lang="hu-HU" dirty="0"/>
              <a:t>a napjainkban használatos operációs rendszereket! Emeljen ki közülük </a:t>
            </a:r>
            <a:r>
              <a:rPr lang="hu-HU" dirty="0" smtClean="0"/>
              <a:t>egyet, </a:t>
            </a:r>
            <a:r>
              <a:rPr lang="hu-HU" dirty="0" smtClean="0"/>
              <a:t>és </a:t>
            </a:r>
            <a:r>
              <a:rPr lang="hu-HU" dirty="0"/>
              <a:t>sorolja be a korábban említett csoportokba!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0525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1236" y="419450"/>
            <a:ext cx="7243894" cy="1549167"/>
          </a:xfrm>
        </p:spPr>
        <p:txBody>
          <a:bodyPr/>
          <a:lstStyle/>
          <a:p>
            <a:r>
              <a:rPr lang="hu-HU" dirty="0" smtClean="0"/>
              <a:t>Az </a:t>
            </a:r>
            <a:r>
              <a:rPr lang="hu-HU" dirty="0" err="1" smtClean="0"/>
              <a:t>Android</a:t>
            </a:r>
            <a:r>
              <a:rPr lang="hu-HU" dirty="0" smtClean="0"/>
              <a:t> operációs 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512194"/>
            <a:ext cx="7704667" cy="3487622"/>
          </a:xfrm>
        </p:spPr>
        <p:txBody>
          <a:bodyPr/>
          <a:lstStyle/>
          <a:p>
            <a:r>
              <a:rPr lang="hu-HU" dirty="0" smtClean="0"/>
              <a:t>Az </a:t>
            </a:r>
            <a:r>
              <a:rPr lang="hu-HU" dirty="0" err="1" smtClean="0"/>
              <a:t>Android</a:t>
            </a:r>
            <a:r>
              <a:rPr lang="hu-HU" dirty="0" smtClean="0"/>
              <a:t> operációs rendszert  érintőképernyős, mobil eszközökre fejlesztették ki 2008-tól</a:t>
            </a:r>
          </a:p>
          <a:p>
            <a:r>
              <a:rPr lang="hu-HU" dirty="0" smtClean="0"/>
              <a:t>Linux-kernelre épül</a:t>
            </a:r>
          </a:p>
          <a:p>
            <a:r>
              <a:rPr lang="hu-HU" dirty="0" smtClean="0"/>
              <a:t>Nyílt forrású operációs rendszer okos telefonok számára</a:t>
            </a:r>
          </a:p>
          <a:p>
            <a:r>
              <a:rPr lang="hu-HU" dirty="0" smtClean="0"/>
              <a:t>Jelenleg a </a:t>
            </a:r>
            <a:r>
              <a:rPr lang="hu-HU" dirty="0" err="1" smtClean="0"/>
              <a:t>Google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meghatározó a fejlesztésében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operációs rendszer 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222500"/>
            <a:ext cx="7704667" cy="3777316"/>
          </a:xfrm>
        </p:spPr>
        <p:txBody>
          <a:bodyPr/>
          <a:lstStyle/>
          <a:p>
            <a:r>
              <a:rPr lang="hu-HU" dirty="0" smtClean="0"/>
              <a:t>Az operációs rendszer olyan program rendszer, </a:t>
            </a:r>
            <a:endParaRPr lang="hu-HU" dirty="0" smtClean="0"/>
          </a:p>
          <a:p>
            <a:r>
              <a:rPr lang="hu-HU" dirty="0" smtClean="0"/>
              <a:t>amely </a:t>
            </a:r>
            <a:r>
              <a:rPr lang="hu-HU" dirty="0" smtClean="0"/>
              <a:t>kezeli a számítógép hardverelemeit, </a:t>
            </a:r>
            <a:endParaRPr lang="hu-HU" dirty="0" smtClean="0"/>
          </a:p>
          <a:p>
            <a:r>
              <a:rPr lang="hu-HU" dirty="0" smtClean="0"/>
              <a:t>biztosítja </a:t>
            </a:r>
            <a:r>
              <a:rPr lang="hu-HU" dirty="0" smtClean="0"/>
              <a:t>a felhasználói programok futtatását, </a:t>
            </a:r>
            <a:endParaRPr lang="hu-HU" dirty="0" smtClean="0"/>
          </a:p>
          <a:p>
            <a:r>
              <a:rPr lang="hu-HU" dirty="0" smtClean="0"/>
              <a:t>lehetővé </a:t>
            </a:r>
            <a:r>
              <a:rPr lang="hu-HU" dirty="0" smtClean="0"/>
              <a:t>teszi a felhasználó  és a számítógép közötti kommunikációt.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826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472267"/>
          </a:xfrm>
        </p:spPr>
        <p:txBody>
          <a:bodyPr/>
          <a:lstStyle/>
          <a:p>
            <a:r>
              <a:rPr lang="hu-HU" dirty="0" smtClean="0"/>
              <a:t>Az operációs rendszerek feladatai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365695"/>
            <a:ext cx="7869767" cy="3741490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Egységes </a:t>
            </a:r>
            <a:r>
              <a:rPr lang="hu-HU" dirty="0" smtClean="0"/>
              <a:t>futtatási környezetet </a:t>
            </a:r>
            <a:r>
              <a:rPr lang="hu-HU" dirty="0" smtClean="0"/>
              <a:t>biztosít a programok számára</a:t>
            </a:r>
          </a:p>
          <a:p>
            <a:r>
              <a:rPr lang="hu-HU" dirty="0" smtClean="0"/>
              <a:t>Megteremti a kapcsolatot a számítógépen  futó programok és a gép hardverelemei (memória, stb.) között</a:t>
            </a:r>
          </a:p>
          <a:p>
            <a:r>
              <a:rPr lang="hu-HU" dirty="0" smtClean="0"/>
              <a:t>A felhasználó számára felületet biztosít a számítógép kezeléséhez.</a:t>
            </a:r>
          </a:p>
          <a:p>
            <a:r>
              <a:rPr lang="hu-HU" dirty="0" smtClean="0"/>
              <a:t>Az operációs rendszer feladata a számítógép erőforrásainak kezelése, a felhasználói programok működtetése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9272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18407" y="385894"/>
            <a:ext cx="6748943" cy="1683392"/>
          </a:xfrm>
        </p:spPr>
        <p:txBody>
          <a:bodyPr/>
          <a:lstStyle/>
          <a:p>
            <a:r>
              <a:rPr lang="hu-HU" dirty="0" smtClean="0"/>
              <a:t>Az operációs rendszerek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021747"/>
            <a:ext cx="7704667" cy="3978069"/>
          </a:xfrm>
        </p:spPr>
        <p:txBody>
          <a:bodyPr>
            <a:normAutofit/>
          </a:bodyPr>
          <a:lstStyle/>
          <a:p>
            <a:r>
              <a:rPr lang="hu-HU" dirty="0" smtClean="0"/>
              <a:t>A felhasználói programokat általában egy meghatározott operációs rendszerre írják</a:t>
            </a:r>
          </a:p>
          <a:p>
            <a:r>
              <a:rPr lang="hu-HU" dirty="0" smtClean="0"/>
              <a:t>Pl. a </a:t>
            </a:r>
            <a:r>
              <a:rPr lang="hu-HU" dirty="0" err="1" smtClean="0"/>
              <a:t>Windows-ra</a:t>
            </a:r>
            <a:r>
              <a:rPr lang="hu-HU" dirty="0" smtClean="0"/>
              <a:t> írt program nem fut Linux operációs rendszer alatt</a:t>
            </a:r>
          </a:p>
          <a:p>
            <a:r>
              <a:rPr lang="hu-HU" dirty="0" smtClean="0"/>
              <a:t>A legnépszerűbb programoknak általában minden népszerű operációs rendszerre van változata</a:t>
            </a:r>
          </a:p>
          <a:p>
            <a:r>
              <a:rPr lang="hu-HU" dirty="0" smtClean="0"/>
              <a:t>Általában eltérő fájlszerkezetet használnak a különböző operációs rendszerek ( pl. Windows - </a:t>
            </a:r>
            <a:r>
              <a:rPr lang="hu-HU" dirty="0" err="1" smtClean="0"/>
              <a:t>ntfs</a:t>
            </a:r>
            <a:r>
              <a:rPr lang="hu-HU" dirty="0" smtClean="0"/>
              <a:t>, Linux - </a:t>
            </a:r>
            <a:r>
              <a:rPr lang="hu-HU" dirty="0" err="1" smtClean="0"/>
              <a:t>ext</a:t>
            </a:r>
            <a:r>
              <a:rPr lang="hu-HU" dirty="0" smtClean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16100" y="152399"/>
            <a:ext cx="6388100" cy="1371601"/>
          </a:xfrm>
        </p:spPr>
        <p:txBody>
          <a:bodyPr/>
          <a:lstStyle/>
          <a:p>
            <a:r>
              <a:rPr lang="hu-HU" dirty="0" smtClean="0"/>
              <a:t>Az operációs rendszer részei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90522" y="1957781"/>
            <a:ext cx="7704667" cy="4285316"/>
          </a:xfrm>
        </p:spPr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Rendszermag</a:t>
            </a:r>
            <a:r>
              <a:rPr lang="hu-HU" dirty="0" smtClean="0"/>
              <a:t> (</a:t>
            </a:r>
            <a:r>
              <a:rPr lang="hu-HU" dirty="0"/>
              <a:t>kernel):ez a rész felelős a számítógép működtetéséért, vezérléséért.</a:t>
            </a:r>
            <a:endParaRPr lang="hu-HU" dirty="0" smtClean="0"/>
          </a:p>
          <a:p>
            <a:r>
              <a:rPr lang="hu-HU" b="1" dirty="0">
                <a:solidFill>
                  <a:srgbClr val="FF0000"/>
                </a:solidFill>
              </a:rPr>
              <a:t>Alkalmazói interfész</a:t>
            </a:r>
            <a:r>
              <a:rPr lang="hu-HU" dirty="0"/>
              <a:t>(API</a:t>
            </a:r>
            <a:r>
              <a:rPr lang="hu-HU" dirty="0" smtClean="0"/>
              <a:t>): ez </a:t>
            </a:r>
            <a:r>
              <a:rPr lang="hu-HU" dirty="0"/>
              <a:t>a rész kezeli a programokat, felelős azért, hogy a programok hogyan használhatják a hardvert (pl. nyomtató, USB port stb.)</a:t>
            </a:r>
            <a:endParaRPr lang="hu-HU" dirty="0" smtClean="0"/>
          </a:p>
          <a:p>
            <a:r>
              <a:rPr lang="hu-HU" b="1" dirty="0" smtClean="0">
                <a:solidFill>
                  <a:srgbClr val="FF0000"/>
                </a:solidFill>
              </a:rPr>
              <a:t>Rendszerhéj </a:t>
            </a:r>
            <a:r>
              <a:rPr lang="hu-HU" dirty="0" smtClean="0"/>
              <a:t>(</a:t>
            </a:r>
            <a:r>
              <a:rPr lang="hu-HU" dirty="0" err="1" smtClean="0"/>
              <a:t>shell</a:t>
            </a:r>
            <a:r>
              <a:rPr lang="hu-HU" dirty="0"/>
              <a:t>):a felhasználóval való kapcsolattartást biztosítja</a:t>
            </a:r>
            <a:r>
              <a:rPr lang="hu-HU" dirty="0" smtClean="0"/>
              <a:t>.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Segédprogramok: </a:t>
            </a:r>
            <a:r>
              <a:rPr lang="hu-HU" dirty="0" smtClean="0"/>
              <a:t>a felhasználó számára különböző feladatok ellátását teszik lehetővé (pl. Windows op. rendszernél a </a:t>
            </a:r>
            <a:r>
              <a:rPr lang="hu-HU" dirty="0" err="1" smtClean="0"/>
              <a:t>Paint</a:t>
            </a:r>
            <a:r>
              <a:rPr lang="hu-HU" dirty="0" smtClean="0"/>
              <a:t>, </a:t>
            </a:r>
            <a:r>
              <a:rPr lang="hu-HU" dirty="0" err="1" smtClean="0"/>
              <a:t>a</a:t>
            </a:r>
            <a:r>
              <a:rPr lang="hu-HU" dirty="0" smtClean="0"/>
              <a:t> Jegyzettömb stb.)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314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45255" y="330976"/>
            <a:ext cx="7353300" cy="1110115"/>
          </a:xfrm>
        </p:spPr>
        <p:txBody>
          <a:bodyPr/>
          <a:lstStyle/>
          <a:p>
            <a:r>
              <a:rPr lang="hu-HU" dirty="0" smtClean="0"/>
              <a:t>Az operációs rendszer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http://users.atw.hu/webmesterke/szoftver/progr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739" y="1309035"/>
            <a:ext cx="2746549" cy="525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1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00915" y="536894"/>
            <a:ext cx="7704667" cy="1171663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operációs rendszer felépítése és működése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http://www.inf.unideb.hu/kmitt/konvkmitt/operacios_rendszerek_gyakorlat/images/1fejezet-op_r_szerkeze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33" y="1963024"/>
            <a:ext cx="7823200" cy="382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5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47261" y="356133"/>
            <a:ext cx="6049478" cy="1052363"/>
          </a:xfrm>
        </p:spPr>
        <p:txBody>
          <a:bodyPr/>
          <a:lstStyle/>
          <a:p>
            <a:r>
              <a:rPr lang="hu-HU" dirty="0" smtClean="0"/>
              <a:t>A kernelek fajtái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213811"/>
            <a:ext cx="7704667" cy="3786005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Monolitikus kernel</a:t>
            </a:r>
            <a:r>
              <a:rPr lang="hu-HU" dirty="0">
                <a:solidFill>
                  <a:srgbClr val="FF0000"/>
                </a:solidFill>
              </a:rPr>
              <a:t>: </a:t>
            </a:r>
            <a:r>
              <a:rPr lang="hu-HU" dirty="0"/>
              <a:t> Minden funkciót egyetlen, megbonthatatlan egységet képező modulban megvalósító rendszermag</a:t>
            </a:r>
            <a:endParaRPr lang="hu-HU" dirty="0" smtClean="0"/>
          </a:p>
          <a:p>
            <a:r>
              <a:rPr lang="hu-HU" dirty="0" smtClean="0">
                <a:solidFill>
                  <a:srgbClr val="FF0000"/>
                </a:solidFill>
              </a:rPr>
              <a:t>Mikro kernel</a:t>
            </a:r>
            <a:r>
              <a:rPr lang="hu-HU" dirty="0" smtClean="0"/>
              <a:t>: a lehetető legkevesebb programrészt tartalmazza a kernel. Minden más </a:t>
            </a:r>
            <a:r>
              <a:rPr lang="hu-HU" dirty="0" smtClean="0"/>
              <a:t>feladatot </a:t>
            </a:r>
            <a:r>
              <a:rPr lang="hu-HU" dirty="0" smtClean="0"/>
              <a:t>külső modulok kezelnek</a:t>
            </a:r>
          </a:p>
          <a:p>
            <a:r>
              <a:rPr lang="hu-HU" dirty="0">
                <a:solidFill>
                  <a:srgbClr val="FF0000"/>
                </a:solidFill>
              </a:rPr>
              <a:t>Hibrid </a:t>
            </a:r>
            <a:r>
              <a:rPr lang="hu-HU" dirty="0" smtClean="0">
                <a:solidFill>
                  <a:srgbClr val="FF0000"/>
                </a:solidFill>
              </a:rPr>
              <a:t>kernel: </a:t>
            </a:r>
            <a:r>
              <a:rPr lang="hu-HU" dirty="0" smtClean="0"/>
              <a:t>ötvözi a monolitikus és a </a:t>
            </a:r>
            <a:r>
              <a:rPr lang="hu-HU" dirty="0" smtClean="0"/>
              <a:t>mikro </a:t>
            </a:r>
            <a:r>
              <a:rPr lang="hu-HU" dirty="0" smtClean="0"/>
              <a:t>kernel előnyeit, bizonyos funkciókat egységbe foglal, másokat modulokban kezeli.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Exokernel</a:t>
            </a:r>
            <a:r>
              <a:rPr lang="hu-HU" dirty="0" smtClean="0"/>
              <a:t>: a kernel nagyon kis méretű, valójában a felhasználói programok számára utasításkészletet biztosít a hardverek kezeléséhez. Mobil telefonoknál használják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5289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263</TotalTime>
  <Words>1027</Words>
  <Application>Microsoft Office PowerPoint</Application>
  <PresentationFormat>Diavetítés a képernyőre (4:3 oldalarány)</PresentationFormat>
  <Paragraphs>104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4" baseType="lpstr">
      <vt:lpstr>Arial</vt:lpstr>
      <vt:lpstr>Corbel</vt:lpstr>
      <vt:lpstr>Wingdings</vt:lpstr>
      <vt:lpstr>Parallaxis</vt:lpstr>
      <vt:lpstr>Az operációs rendszer</vt:lpstr>
      <vt:lpstr>A tétel- az operációs rendszer</vt:lpstr>
      <vt:lpstr>Az operációs rendszer fogalma</vt:lpstr>
      <vt:lpstr>Az operációs rendszerek feladatai</vt:lpstr>
      <vt:lpstr>Az operációs rendszerek jellemzői</vt:lpstr>
      <vt:lpstr>Az operációs rendszer részei</vt:lpstr>
      <vt:lpstr>Az operációs rendszer felépítése</vt:lpstr>
      <vt:lpstr>Az operációs rendszer felépítése és működése</vt:lpstr>
      <vt:lpstr>A kernelek fajtái</vt:lpstr>
      <vt:lpstr>Az operációs rendszer indítása</vt:lpstr>
      <vt:lpstr>Operációs rendszerek csoportosítása</vt:lpstr>
      <vt:lpstr>Operációs rendszerek csoportosítása-forráskód alapján</vt:lpstr>
      <vt:lpstr>Operációs rendszerek csoportosítása-kezelői felület szerint</vt:lpstr>
      <vt:lpstr>Operációs rendszerek csoportosítása- felhasználók száma szerint</vt:lpstr>
      <vt:lpstr>Operációs rendszerek csoportosítása- a párhuzamosan futó programok száma szerint</vt:lpstr>
      <vt:lpstr>A UNIX operációs rendszer</vt:lpstr>
      <vt:lpstr>A Windows operációs rendszerek</vt:lpstr>
      <vt:lpstr>A Linux operációs rendszer</vt:lpstr>
      <vt:lpstr>A MAC-OS  operációs rendszer</vt:lpstr>
      <vt:lpstr>Az Android operációs rendszer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34</cp:revision>
  <dcterms:created xsi:type="dcterms:W3CDTF">2016-05-10T16:33:54Z</dcterms:created>
  <dcterms:modified xsi:type="dcterms:W3CDTF">2016-05-16T15:06:52Z</dcterms:modified>
</cp:coreProperties>
</file>