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59" r:id="rId5"/>
    <p:sldId id="264" r:id="rId6"/>
    <p:sldId id="265" r:id="rId7"/>
    <p:sldId id="260" r:id="rId8"/>
    <p:sldId id="278" r:id="rId9"/>
    <p:sldId id="262" r:id="rId10"/>
    <p:sldId id="263" r:id="rId11"/>
    <p:sldId id="261" r:id="rId12"/>
    <p:sldId id="276" r:id="rId13"/>
    <p:sldId id="274" r:id="rId14"/>
    <p:sldId id="275" r:id="rId15"/>
    <p:sldId id="268" r:id="rId16"/>
    <p:sldId id="271" r:id="rId17"/>
    <p:sldId id="277" r:id="rId18"/>
    <p:sldId id="270" r:id="rId19"/>
    <p:sldId id="269" r:id="rId20"/>
    <p:sldId id="266" r:id="rId21"/>
    <p:sldId id="267" r:id="rId22"/>
    <p:sldId id="272" r:id="rId23"/>
    <p:sldId id="273" r:id="rId24"/>
    <p:sldId id="279" r:id="rId25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 showGuides="1">
      <p:cViewPr varScale="1">
        <p:scale>
          <a:sx n="99" d="100"/>
          <a:sy n="99" d="100"/>
        </p:scale>
        <p:origin x="78" y="22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203200" y="0"/>
            <a:ext cx="3778250" cy="6858001"/>
            <a:chOff x="203200" y="0"/>
            <a:chExt cx="3778250" cy="6858001"/>
          </a:xfrm>
        </p:grpSpPr>
        <p:sp>
          <p:nvSpPr>
            <p:cNvPr id="14" name="Freeform 6"/>
            <p:cNvSpPr/>
            <p:nvPr/>
          </p:nvSpPr>
          <p:spPr bwMode="auto">
            <a:xfrm>
              <a:off x="641350" y="0"/>
              <a:ext cx="1365250" cy="3971925"/>
            </a:xfrm>
            <a:custGeom>
              <a:avLst/>
              <a:gdLst/>
              <a:ahLst/>
              <a:cxnLst/>
              <a:rect l="0" t="0" r="r" b="b"/>
              <a:pathLst>
                <a:path w="860" h="2502">
                  <a:moveTo>
                    <a:pt x="0" y="2445"/>
                  </a:moveTo>
                  <a:lnTo>
                    <a:pt x="228" y="2502"/>
                  </a:lnTo>
                  <a:lnTo>
                    <a:pt x="860" y="0"/>
                  </a:lnTo>
                  <a:lnTo>
                    <a:pt x="620" y="0"/>
                  </a:lnTo>
                  <a:lnTo>
                    <a:pt x="0" y="244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5" name="Freeform 7"/>
            <p:cNvSpPr/>
            <p:nvPr/>
          </p:nvSpPr>
          <p:spPr bwMode="auto">
            <a:xfrm>
              <a:off x="203200" y="0"/>
              <a:ext cx="1336675" cy="3862388"/>
            </a:xfrm>
            <a:custGeom>
              <a:avLst/>
              <a:gdLst/>
              <a:ahLst/>
              <a:cxnLst/>
              <a:rect l="0" t="0" r="r" b="b"/>
              <a:pathLst>
                <a:path w="842" h="2433">
                  <a:moveTo>
                    <a:pt x="842" y="0"/>
                  </a:moveTo>
                  <a:lnTo>
                    <a:pt x="602" y="0"/>
                  </a:lnTo>
                  <a:lnTo>
                    <a:pt x="0" y="2376"/>
                  </a:lnTo>
                  <a:lnTo>
                    <a:pt x="228" y="2433"/>
                  </a:lnTo>
                  <a:lnTo>
                    <a:pt x="842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6" name="Freeform 8"/>
            <p:cNvSpPr/>
            <p:nvPr/>
          </p:nvSpPr>
          <p:spPr bwMode="auto">
            <a:xfrm>
              <a:off x="207963" y="3776663"/>
              <a:ext cx="1936750" cy="3081338"/>
            </a:xfrm>
            <a:custGeom>
              <a:avLst/>
              <a:gdLst/>
              <a:ahLst/>
              <a:cxnLst/>
              <a:rect l="0" t="0" r="r" b="b"/>
              <a:pathLst>
                <a:path w="1220" h="1941">
                  <a:moveTo>
                    <a:pt x="0" y="0"/>
                  </a:moveTo>
                  <a:lnTo>
                    <a:pt x="1166" y="1941"/>
                  </a:lnTo>
                  <a:lnTo>
                    <a:pt x="1220" y="19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0" name="Freeform 9"/>
            <p:cNvSpPr/>
            <p:nvPr/>
          </p:nvSpPr>
          <p:spPr bwMode="auto">
            <a:xfrm>
              <a:off x="646113" y="3886200"/>
              <a:ext cx="2373313" cy="2971800"/>
            </a:xfrm>
            <a:custGeom>
              <a:avLst/>
              <a:gdLst/>
              <a:ahLst/>
              <a:cxnLst/>
              <a:rect l="0" t="0" r="r" b="b"/>
              <a:pathLst>
                <a:path w="1495" h="1872">
                  <a:moveTo>
                    <a:pt x="1495" y="1872"/>
                  </a:moveTo>
                  <a:lnTo>
                    <a:pt x="0" y="0"/>
                  </a:lnTo>
                  <a:lnTo>
                    <a:pt x="1442" y="1872"/>
                  </a:lnTo>
                  <a:lnTo>
                    <a:pt x="1495" y="1872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1" name="Freeform 10"/>
            <p:cNvSpPr/>
            <p:nvPr/>
          </p:nvSpPr>
          <p:spPr bwMode="auto">
            <a:xfrm>
              <a:off x="641350" y="3881438"/>
              <a:ext cx="3340100" cy="2976563"/>
            </a:xfrm>
            <a:custGeom>
              <a:avLst/>
              <a:gdLst/>
              <a:ahLst/>
              <a:cxnLst/>
              <a:rect l="0" t="0" r="r" b="b"/>
              <a:pathLst>
                <a:path w="2104" h="1875">
                  <a:moveTo>
                    <a:pt x="0" y="0"/>
                  </a:moveTo>
                  <a:lnTo>
                    <a:pt x="3" y="3"/>
                  </a:lnTo>
                  <a:lnTo>
                    <a:pt x="1498" y="1875"/>
                  </a:lnTo>
                  <a:lnTo>
                    <a:pt x="2104" y="1875"/>
                  </a:lnTo>
                  <a:lnTo>
                    <a:pt x="228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2" name="Freeform 11"/>
            <p:cNvSpPr/>
            <p:nvPr/>
          </p:nvSpPr>
          <p:spPr bwMode="auto">
            <a:xfrm>
              <a:off x="203200" y="3771900"/>
              <a:ext cx="2660650" cy="3086100"/>
            </a:xfrm>
            <a:custGeom>
              <a:avLst/>
              <a:gdLst/>
              <a:ahLst/>
              <a:cxnLst/>
              <a:rect l="0" t="0" r="r" b="b"/>
              <a:pathLst>
                <a:path w="1676" h="1944">
                  <a:moveTo>
                    <a:pt x="1676" y="1944"/>
                  </a:moveTo>
                  <a:lnTo>
                    <a:pt x="264" y="111"/>
                  </a:lnTo>
                  <a:lnTo>
                    <a:pt x="225" y="60"/>
                  </a:lnTo>
                  <a:lnTo>
                    <a:pt x="228" y="60"/>
                  </a:lnTo>
                  <a:lnTo>
                    <a:pt x="264" y="111"/>
                  </a:lnTo>
                  <a:lnTo>
                    <a:pt x="234" y="69"/>
                  </a:lnTo>
                  <a:lnTo>
                    <a:pt x="228" y="57"/>
                  </a:lnTo>
                  <a:lnTo>
                    <a:pt x="222" y="54"/>
                  </a:lnTo>
                  <a:lnTo>
                    <a:pt x="0" y="0"/>
                  </a:lnTo>
                  <a:lnTo>
                    <a:pt x="3" y="3"/>
                  </a:lnTo>
                  <a:lnTo>
                    <a:pt x="1223" y="1944"/>
                  </a:lnTo>
                  <a:lnTo>
                    <a:pt x="1676" y="1944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9673" y="914401"/>
            <a:ext cx="6947127" cy="3488266"/>
          </a:xfrm>
        </p:spPr>
        <p:txBody>
          <a:bodyPr anchor="b">
            <a:normAutofit/>
          </a:bodyPr>
          <a:lstStyle>
            <a:lvl1pPr algn="r">
              <a:defRPr sz="5400">
                <a:effectLst/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4238" y="4402666"/>
            <a:ext cx="5762563" cy="1364531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25773" y="6117336"/>
            <a:ext cx="857473" cy="365125"/>
          </a:xfrm>
        </p:spPr>
        <p:txBody>
          <a:bodyPr/>
          <a:lstStyle/>
          <a:p>
            <a:fld id="{E529C434-F9BA-48A5-B35F-63FAF29EAA0F}" type="datetimeFigureOut">
              <a:rPr lang="hu-HU" smtClean="0"/>
              <a:pPr/>
              <a:t>2016.05.16.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23733" y="6117336"/>
            <a:ext cx="3609438" cy="365125"/>
          </a:xfrm>
        </p:spPr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117336"/>
            <a:ext cx="411480" cy="365125"/>
          </a:xfrm>
        </p:spPr>
        <p:txBody>
          <a:bodyPr/>
          <a:lstStyle/>
          <a:p>
            <a:fld id="{405E3300-2101-4A98-885F-ACE459ED8F79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23" name="Freeform 12"/>
          <p:cNvSpPr/>
          <p:nvPr/>
        </p:nvSpPr>
        <p:spPr bwMode="auto">
          <a:xfrm>
            <a:off x="203200" y="3771900"/>
            <a:ext cx="361950" cy="90488"/>
          </a:xfrm>
          <a:custGeom>
            <a:avLst/>
            <a:gdLst/>
            <a:ahLst/>
            <a:cxnLst/>
            <a:rect l="0" t="0" r="r" b="b"/>
            <a:pathLst>
              <a:path w="228" h="57">
                <a:moveTo>
                  <a:pt x="228" y="57"/>
                </a:moveTo>
                <a:lnTo>
                  <a:pt x="0" y="0"/>
                </a:lnTo>
                <a:lnTo>
                  <a:pt x="222" y="54"/>
                </a:lnTo>
                <a:lnTo>
                  <a:pt x="228" y="57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4" name="Freeform 13"/>
          <p:cNvSpPr/>
          <p:nvPr/>
        </p:nvSpPr>
        <p:spPr bwMode="auto">
          <a:xfrm>
            <a:off x="560388" y="3867150"/>
            <a:ext cx="61913" cy="80963"/>
          </a:xfrm>
          <a:custGeom>
            <a:avLst/>
            <a:gdLst/>
            <a:ahLst/>
            <a:cxnLst/>
            <a:rect l="0" t="0" r="r" b="b"/>
            <a:pathLst>
              <a:path w="39" h="51">
                <a:moveTo>
                  <a:pt x="0" y="0"/>
                </a:moveTo>
                <a:lnTo>
                  <a:pt x="39" y="51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</p:spTree>
    <p:extLst>
      <p:ext uri="{BB962C8B-B14F-4D97-AF65-F5344CB8AC3E}">
        <p14:creationId xmlns:p14="http://schemas.microsoft.com/office/powerpoint/2010/main" val="39914388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áma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3" y="4732865"/>
            <a:ext cx="751599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89975" y="932112"/>
            <a:ext cx="6171065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3" y="5299603"/>
            <a:ext cx="751599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9C434-F9BA-48A5-B35F-63FAF29EAA0F}" type="datetimeFigureOut">
              <a:rPr lang="hu-HU" smtClean="0"/>
              <a:pPr/>
              <a:t>2016.05.16.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E3300-2101-4A98-885F-ACE459ED8F79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922110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ím és képaláír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685800"/>
            <a:ext cx="751599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9C434-F9BA-48A5-B35F-63FAF29EAA0F}" type="datetimeFigureOut">
              <a:rPr lang="hu-HU" smtClean="0"/>
              <a:pPr/>
              <a:t>2016.05.16.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E3300-2101-4A98-885F-ACE459ED8F79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572157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dézet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598235" y="3428999"/>
            <a:ext cx="6631128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3" y="4343400"/>
            <a:ext cx="751599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9C434-F9BA-48A5-B35F-63FAF29EAA0F}" type="datetimeFigureOut">
              <a:rPr lang="hu-HU" smtClean="0"/>
              <a:pPr/>
              <a:t>2016.05.16.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E3300-2101-4A98-885F-ACE459ED8F79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03367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3308581"/>
            <a:ext cx="751598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7381"/>
            <a:ext cx="751599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9C434-F9BA-48A5-B35F-63FAF29EAA0F}" type="datetimeFigureOut">
              <a:rPr lang="hu-HU" smtClean="0"/>
              <a:pPr/>
              <a:t>2016.05.16.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E3300-2101-4A98-885F-ACE459ED8F79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209467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 idéze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5" y="3886200"/>
            <a:ext cx="751599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hu-HU" smtClean="0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5200"/>
            <a:ext cx="751599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9C434-F9BA-48A5-B35F-63FAF29EAA0F}" type="datetimeFigureOut">
              <a:rPr lang="hu-HU" smtClean="0"/>
              <a:pPr/>
              <a:t>2016.05.16.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E3300-2101-4A98-885F-ACE459ED8F79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107306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gaz vagy ham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685801"/>
            <a:ext cx="7515991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4" y="3505200"/>
            <a:ext cx="7515992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hu-HU" smtClean="0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9C434-F9BA-48A5-B35F-63FAF29EAA0F}" type="datetimeFigureOut">
              <a:rPr lang="hu-HU" smtClean="0"/>
              <a:pPr/>
              <a:t>2016.05.16.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E3300-2101-4A98-885F-ACE459ED8F79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014371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9C434-F9BA-48A5-B35F-63FAF29EAA0F}" type="datetimeFigureOut">
              <a:rPr lang="hu-HU" smtClean="0"/>
              <a:pPr/>
              <a:t>2016.05.16.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E3300-2101-4A98-885F-ACE459ED8F79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1920473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1393" y="685800"/>
            <a:ext cx="1328123" cy="5105400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3524" y="685800"/>
            <a:ext cx="6016373" cy="5105400"/>
          </a:xfrm>
        </p:spPr>
        <p:txBody>
          <a:bodyPr vert="eaVert" anchor="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9C434-F9BA-48A5-B35F-63FAF29EAA0F}" type="datetimeFigureOut">
              <a:rPr lang="hu-HU" smtClean="0"/>
              <a:pPr/>
              <a:t>2016.05.16.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E3300-2101-4A98-885F-ACE459ED8F79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662466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2667000"/>
            <a:ext cx="7704667" cy="3332816"/>
          </a:xfrm>
        </p:spPr>
        <p:txBody>
          <a:bodyPr anchor="ctr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44329" y="6108173"/>
            <a:ext cx="857473" cy="365125"/>
          </a:xfrm>
        </p:spPr>
        <p:txBody>
          <a:bodyPr/>
          <a:lstStyle/>
          <a:p>
            <a:fld id="{E529C434-F9BA-48A5-B35F-63FAF29EAA0F}" type="datetimeFigureOut">
              <a:rPr lang="hu-HU" smtClean="0"/>
              <a:pPr/>
              <a:t>2016.05.16.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72647" y="6108173"/>
            <a:ext cx="5314517" cy="365125"/>
          </a:xfrm>
        </p:spPr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8967" y="6108173"/>
            <a:ext cx="427833" cy="365125"/>
          </a:xfrm>
        </p:spPr>
        <p:txBody>
          <a:bodyPr/>
          <a:lstStyle/>
          <a:p>
            <a:fld id="{405E3300-2101-4A98-885F-ACE459ED8F79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673671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6995" y="2666998"/>
            <a:ext cx="6699805" cy="2360071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6998" y="5027070"/>
            <a:ext cx="6699802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9C434-F9BA-48A5-B35F-63FAF29EAA0F}" type="datetimeFigureOut">
              <a:rPr lang="hu-HU" smtClean="0"/>
              <a:pPr/>
              <a:t>2016.05.16.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3317" y="6116070"/>
            <a:ext cx="413483" cy="365125"/>
          </a:xfrm>
        </p:spPr>
        <p:txBody>
          <a:bodyPr/>
          <a:lstStyle/>
          <a:p>
            <a:fld id="{405E3300-2101-4A98-885F-ACE459ED8F79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638113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685801"/>
            <a:ext cx="7704667" cy="1752599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2133" y="2667000"/>
            <a:ext cx="3739896" cy="336867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46904" y="2667000"/>
            <a:ext cx="3739896" cy="334682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9C434-F9BA-48A5-B35F-63FAF29EAA0F}" type="datetimeFigureOut">
              <a:rPr lang="hu-HU" smtClean="0"/>
              <a:pPr/>
              <a:t>2016.05.16.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E3300-2101-4A98-885F-ACE459ED8F79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521139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29481" y="2658533"/>
            <a:ext cx="3456291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3523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1710" y="2667000"/>
            <a:ext cx="3467806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7266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9C434-F9BA-48A5-B35F-63FAF29EAA0F}" type="datetimeFigureOut">
              <a:rPr lang="hu-HU" smtClean="0"/>
              <a:pPr/>
              <a:t>2016.05.16.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E3300-2101-4A98-885F-ACE459ED8F79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032369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9C434-F9BA-48A5-B35F-63FAF29EAA0F}" type="datetimeFigureOut">
              <a:rPr lang="hu-HU" smtClean="0"/>
              <a:pPr/>
              <a:t>2016.05.16.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E3300-2101-4A98-885F-ACE459ED8F79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785450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9C434-F9BA-48A5-B35F-63FAF29EAA0F}" type="datetimeFigureOut">
              <a:rPr lang="hu-HU" smtClean="0"/>
              <a:pPr/>
              <a:t>2016.05.16.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E3300-2101-4A98-885F-ACE459ED8F79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309676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1600200"/>
            <a:ext cx="2662534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7553" y="685800"/>
            <a:ext cx="4681962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4" y="2971800"/>
            <a:ext cx="2662534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9C434-F9BA-48A5-B35F-63FAF29EAA0F}" type="datetimeFigureOut">
              <a:rPr lang="hu-HU" smtClean="0"/>
              <a:pPr/>
              <a:t>2016.05.16.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E3300-2101-4A98-885F-ACE459ED8F79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270387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2332" y="1752599"/>
            <a:ext cx="4070679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97495" y="914400"/>
            <a:ext cx="2461371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2332" y="3124199"/>
            <a:ext cx="4070679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9C434-F9BA-48A5-B35F-63FAF29EAA0F}" type="datetimeFigureOut">
              <a:rPr lang="hu-HU" smtClean="0"/>
              <a:pPr/>
              <a:t>2016.05.16.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E3300-2101-4A98-885F-ACE459ED8F79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721324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0"/>
            <a:ext cx="2132013" cy="6858001"/>
            <a:chOff x="0" y="0"/>
            <a:chExt cx="2132013" cy="6858001"/>
          </a:xfrm>
        </p:grpSpPr>
        <p:sp>
          <p:nvSpPr>
            <p:cNvPr id="15" name="Freeform 6"/>
            <p:cNvSpPr/>
            <p:nvPr/>
          </p:nvSpPr>
          <p:spPr bwMode="auto">
            <a:xfrm>
              <a:off x="0" y="0"/>
              <a:ext cx="1073150" cy="5291138"/>
            </a:xfrm>
            <a:custGeom>
              <a:avLst/>
              <a:gdLst/>
              <a:ahLst/>
              <a:cxnLst/>
              <a:rect l="0" t="0" r="r" b="b"/>
              <a:pathLst>
                <a:path w="676" h="3333">
                  <a:moveTo>
                    <a:pt x="0" y="3132"/>
                  </a:moveTo>
                  <a:lnTo>
                    <a:pt x="0" y="3312"/>
                  </a:lnTo>
                  <a:lnTo>
                    <a:pt x="126" y="3333"/>
                  </a:lnTo>
                  <a:lnTo>
                    <a:pt x="676" y="0"/>
                  </a:lnTo>
                  <a:lnTo>
                    <a:pt x="514" y="0"/>
                  </a:lnTo>
                  <a:lnTo>
                    <a:pt x="0" y="313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/>
            <p:cNvSpPr/>
            <p:nvPr/>
          </p:nvSpPr>
          <p:spPr bwMode="auto">
            <a:xfrm>
              <a:off x="0" y="0"/>
              <a:ext cx="758825" cy="4624388"/>
            </a:xfrm>
            <a:custGeom>
              <a:avLst/>
              <a:gdLst/>
              <a:ahLst/>
              <a:cxnLst/>
              <a:rect l="0" t="0" r="r" b="b"/>
              <a:pathLst>
                <a:path w="478" h="2913">
                  <a:moveTo>
                    <a:pt x="478" y="0"/>
                  </a:moveTo>
                  <a:lnTo>
                    <a:pt x="318" y="0"/>
                  </a:lnTo>
                  <a:lnTo>
                    <a:pt x="0" y="1938"/>
                  </a:lnTo>
                  <a:lnTo>
                    <a:pt x="0" y="2913"/>
                  </a:lnTo>
                  <a:lnTo>
                    <a:pt x="478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/>
            <p:cNvSpPr/>
            <p:nvPr/>
          </p:nvSpPr>
          <p:spPr bwMode="auto">
            <a:xfrm>
              <a:off x="0" y="5662613"/>
              <a:ext cx="906463" cy="1195388"/>
            </a:xfrm>
            <a:custGeom>
              <a:avLst/>
              <a:gdLst/>
              <a:ahLst/>
              <a:cxnLst/>
              <a:rect l="0" t="0" r="r" b="b"/>
              <a:pathLst>
                <a:path w="571" h="753">
                  <a:moveTo>
                    <a:pt x="0" y="0"/>
                  </a:moveTo>
                  <a:lnTo>
                    <a:pt x="0" y="12"/>
                  </a:lnTo>
                  <a:lnTo>
                    <a:pt x="538" y="753"/>
                  </a:lnTo>
                  <a:lnTo>
                    <a:pt x="571" y="7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/>
            <p:cNvSpPr/>
            <p:nvPr/>
          </p:nvSpPr>
          <p:spPr bwMode="auto">
            <a:xfrm>
              <a:off x="0" y="5295900"/>
              <a:ext cx="1487488" cy="1562100"/>
            </a:xfrm>
            <a:custGeom>
              <a:avLst/>
              <a:gdLst/>
              <a:ahLst/>
              <a:cxnLst/>
              <a:rect l="0" t="0" r="r" b="b"/>
              <a:pathLst>
                <a:path w="937" h="984">
                  <a:moveTo>
                    <a:pt x="0" y="0"/>
                  </a:moveTo>
                  <a:lnTo>
                    <a:pt x="0" y="3"/>
                  </a:lnTo>
                  <a:lnTo>
                    <a:pt x="901" y="984"/>
                  </a:lnTo>
                  <a:lnTo>
                    <a:pt x="937" y="9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/>
            <p:cNvSpPr/>
            <p:nvPr/>
          </p:nvSpPr>
          <p:spPr bwMode="auto">
            <a:xfrm>
              <a:off x="0" y="5257800"/>
              <a:ext cx="2132013" cy="1600200"/>
            </a:xfrm>
            <a:custGeom>
              <a:avLst/>
              <a:gdLst/>
              <a:ahLst/>
              <a:cxnLst/>
              <a:rect l="0" t="0" r="r" b="b"/>
              <a:pathLst>
                <a:path w="1343" h="1008">
                  <a:moveTo>
                    <a:pt x="0" y="24"/>
                  </a:moveTo>
                  <a:lnTo>
                    <a:pt x="937" y="1008"/>
                  </a:lnTo>
                  <a:lnTo>
                    <a:pt x="1343" y="1008"/>
                  </a:lnTo>
                  <a:lnTo>
                    <a:pt x="126" y="21"/>
                  </a:lnTo>
                  <a:lnTo>
                    <a:pt x="0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/>
            <p:cNvSpPr/>
            <p:nvPr/>
          </p:nvSpPr>
          <p:spPr bwMode="auto">
            <a:xfrm>
              <a:off x="0" y="5357813"/>
              <a:ext cx="1377950" cy="1500188"/>
            </a:xfrm>
            <a:custGeom>
              <a:avLst/>
              <a:gdLst/>
              <a:ahLst/>
              <a:cxnLst/>
              <a:rect l="0" t="0" r="r" b="b"/>
              <a:pathLst>
                <a:path w="868" h="945">
                  <a:moveTo>
                    <a:pt x="0" y="192"/>
                  </a:moveTo>
                  <a:lnTo>
                    <a:pt x="571" y="945"/>
                  </a:lnTo>
                  <a:lnTo>
                    <a:pt x="868" y="945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134" y="2667000"/>
            <a:ext cx="7704666" cy="33569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8679" y="6116070"/>
            <a:ext cx="8574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E529C434-F9BA-48A5-B35F-63FAF29EAA0F}" type="datetimeFigureOut">
              <a:rPr lang="hu-HU" smtClean="0"/>
              <a:pPr/>
              <a:t>2016.05.16.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6997" y="6116070"/>
            <a:ext cx="5314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73317" y="6116070"/>
            <a:ext cx="4134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405E3300-2101-4A98-885F-ACE459ED8F79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882059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smtClean="0"/>
              <a:t>Állománykezelés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587924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491916" y="202131"/>
            <a:ext cx="6338236" cy="1321870"/>
          </a:xfrm>
        </p:spPr>
        <p:txBody>
          <a:bodyPr/>
          <a:lstStyle/>
          <a:p>
            <a:r>
              <a:rPr lang="hu-HU" dirty="0" smtClean="0"/>
              <a:t>A fájlok típusai-attribútumok szerint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982133" y="1524001"/>
            <a:ext cx="7704667" cy="4475815"/>
          </a:xfrm>
        </p:spPr>
        <p:txBody>
          <a:bodyPr>
            <a:normAutofit fontScale="92500"/>
          </a:bodyPr>
          <a:lstStyle/>
          <a:p>
            <a:r>
              <a:rPr lang="hu-HU" dirty="0" smtClean="0"/>
              <a:t>A fájl tulajdonságait,felhasználhatóságát jelölik az attribútumok.</a:t>
            </a:r>
          </a:p>
          <a:p>
            <a:r>
              <a:rPr lang="hu-HU" dirty="0" smtClean="0"/>
              <a:t>A fájlszerkezet típusától függ, hogy  milyen attribútumokat kaphatnak a fájlok.</a:t>
            </a:r>
          </a:p>
          <a:p>
            <a:r>
              <a:rPr lang="hu-HU" b="1" dirty="0" smtClean="0">
                <a:solidFill>
                  <a:srgbClr val="FF0000"/>
                </a:solidFill>
              </a:rPr>
              <a:t>A felhasználó a fájl tulajdonságok között állíthatja az attribútumokat.</a:t>
            </a:r>
          </a:p>
          <a:p>
            <a:r>
              <a:rPr lang="hu-HU" dirty="0" smtClean="0"/>
              <a:t>Fontosabb típusok:</a:t>
            </a:r>
          </a:p>
          <a:p>
            <a:pPr lvl="1"/>
            <a:r>
              <a:rPr lang="hu-HU" b="1" dirty="0" smtClean="0">
                <a:solidFill>
                  <a:srgbClr val="FF0000"/>
                </a:solidFill>
              </a:rPr>
              <a:t>Csak olvasható fájl</a:t>
            </a:r>
            <a:r>
              <a:rPr lang="hu-HU" dirty="0" smtClean="0"/>
              <a:t>: nem módosíthatja a fájl tartalmát a felhasználó</a:t>
            </a:r>
          </a:p>
          <a:p>
            <a:pPr lvl="1"/>
            <a:r>
              <a:rPr lang="hu-HU" b="1" dirty="0" smtClean="0">
                <a:solidFill>
                  <a:srgbClr val="FF0000"/>
                </a:solidFill>
              </a:rPr>
              <a:t>Rejtett fájl</a:t>
            </a:r>
            <a:r>
              <a:rPr lang="hu-HU" dirty="0" smtClean="0"/>
              <a:t>: a felhasználó alapbeállításban nem látja , az operációs rendszer működéséhez szükséges </a:t>
            </a:r>
            <a:r>
              <a:rPr lang="hu-HU" dirty="0" smtClean="0"/>
              <a:t>fájlok ilyenek</a:t>
            </a:r>
            <a:endParaRPr lang="hu-HU" dirty="0" smtClean="0"/>
          </a:p>
          <a:p>
            <a:pPr lvl="1"/>
            <a:r>
              <a:rPr lang="hu-HU" b="1" dirty="0" smtClean="0">
                <a:solidFill>
                  <a:srgbClr val="FF0000"/>
                </a:solidFill>
              </a:rPr>
              <a:t>Rendszer fájl</a:t>
            </a:r>
            <a:r>
              <a:rPr lang="hu-HU" dirty="0" smtClean="0"/>
              <a:t>: az operációs rendszer saját fájlja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9454863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22966" y="163362"/>
            <a:ext cx="5943600" cy="1177492"/>
          </a:xfrm>
        </p:spPr>
        <p:txBody>
          <a:bodyPr>
            <a:normAutofit fontScale="90000"/>
          </a:bodyPr>
          <a:lstStyle/>
          <a:p>
            <a:r>
              <a:rPr lang="hu-HU" dirty="0" smtClean="0"/>
              <a:t>Néhány gyakori fájl kiterjesztés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982133" y="1549667"/>
            <a:ext cx="7704667" cy="4450149"/>
          </a:xfrm>
        </p:spPr>
        <p:txBody>
          <a:bodyPr>
            <a:normAutofit fontScale="92500" lnSpcReduction="20000"/>
          </a:bodyPr>
          <a:lstStyle/>
          <a:p>
            <a:r>
              <a:rPr lang="hu-HU" b="1" dirty="0" err="1">
                <a:solidFill>
                  <a:srgbClr val="FF0000"/>
                </a:solidFill>
              </a:rPr>
              <a:t>e</a:t>
            </a:r>
            <a:r>
              <a:rPr lang="hu-HU" b="1" dirty="0" err="1" smtClean="0">
                <a:solidFill>
                  <a:srgbClr val="FF0000"/>
                </a:solidFill>
              </a:rPr>
              <a:t>xe</a:t>
            </a:r>
            <a:r>
              <a:rPr lang="hu-HU" b="1" dirty="0" smtClean="0">
                <a:solidFill>
                  <a:srgbClr val="FF0000"/>
                </a:solidFill>
              </a:rPr>
              <a:t>,</a:t>
            </a:r>
            <a:r>
              <a:rPr lang="hu-HU" b="1" dirty="0" err="1" smtClean="0">
                <a:solidFill>
                  <a:srgbClr val="FF0000"/>
                </a:solidFill>
              </a:rPr>
              <a:t>com</a:t>
            </a:r>
            <a:r>
              <a:rPr lang="hu-HU" dirty="0" smtClean="0"/>
              <a:t>: programfájlok kiterjesztései. Rájuk kattintva elindul a bennük lévő programkód.</a:t>
            </a:r>
          </a:p>
          <a:p>
            <a:r>
              <a:rPr lang="hu-HU" b="1" dirty="0" err="1">
                <a:solidFill>
                  <a:srgbClr val="FF0000"/>
                </a:solidFill>
              </a:rPr>
              <a:t>t</a:t>
            </a:r>
            <a:r>
              <a:rPr lang="hu-HU" b="1" dirty="0" err="1" smtClean="0">
                <a:solidFill>
                  <a:srgbClr val="FF0000"/>
                </a:solidFill>
              </a:rPr>
              <a:t>xt</a:t>
            </a:r>
            <a:r>
              <a:rPr lang="hu-HU" dirty="0" smtClean="0"/>
              <a:t>: formázás nélküli szöveget tartalmazó fájl. Minden szövegszerkesztő program tudja kezelni.</a:t>
            </a:r>
          </a:p>
          <a:p>
            <a:r>
              <a:rPr lang="hu-HU" b="1" dirty="0">
                <a:solidFill>
                  <a:srgbClr val="FF0000"/>
                </a:solidFill>
              </a:rPr>
              <a:t>b</a:t>
            </a:r>
            <a:r>
              <a:rPr lang="hu-HU" b="1" dirty="0" smtClean="0">
                <a:solidFill>
                  <a:srgbClr val="FF0000"/>
                </a:solidFill>
              </a:rPr>
              <a:t>in</a:t>
            </a:r>
            <a:r>
              <a:rPr lang="hu-HU" dirty="0" smtClean="0"/>
              <a:t>: bináris formában tárolja az adatokat. Programok használják.</a:t>
            </a:r>
          </a:p>
          <a:p>
            <a:r>
              <a:rPr lang="hu-HU" b="1" dirty="0" err="1">
                <a:solidFill>
                  <a:srgbClr val="FF0000"/>
                </a:solidFill>
              </a:rPr>
              <a:t>d</a:t>
            </a:r>
            <a:r>
              <a:rPr lang="hu-HU" b="1" dirty="0" err="1" smtClean="0">
                <a:solidFill>
                  <a:srgbClr val="FF0000"/>
                </a:solidFill>
              </a:rPr>
              <a:t>oc</a:t>
            </a:r>
            <a:r>
              <a:rPr lang="hu-HU" b="1" dirty="0" smtClean="0">
                <a:solidFill>
                  <a:srgbClr val="FF0000"/>
                </a:solidFill>
              </a:rPr>
              <a:t>, </a:t>
            </a:r>
            <a:r>
              <a:rPr lang="hu-HU" b="1" dirty="0" err="1" smtClean="0">
                <a:solidFill>
                  <a:srgbClr val="FF0000"/>
                </a:solidFill>
              </a:rPr>
              <a:t>docx</a:t>
            </a:r>
            <a:r>
              <a:rPr lang="hu-HU" dirty="0" smtClean="0"/>
              <a:t>: a Microsoft Office szövegszerkesztőjének (a Word </a:t>
            </a:r>
            <a:r>
              <a:rPr lang="hu-HU" dirty="0" smtClean="0"/>
              <a:t>program) </a:t>
            </a:r>
            <a:r>
              <a:rPr lang="hu-HU" dirty="0" smtClean="0"/>
              <a:t>fájljainak a típusa </a:t>
            </a:r>
          </a:p>
          <a:p>
            <a:r>
              <a:rPr lang="hu-HU" b="1" dirty="0" err="1">
                <a:solidFill>
                  <a:srgbClr val="FF0000"/>
                </a:solidFill>
              </a:rPr>
              <a:t>j</a:t>
            </a:r>
            <a:r>
              <a:rPr lang="hu-HU" b="1" dirty="0" err="1" smtClean="0">
                <a:solidFill>
                  <a:srgbClr val="FF0000"/>
                </a:solidFill>
              </a:rPr>
              <a:t>pg</a:t>
            </a:r>
            <a:r>
              <a:rPr lang="hu-HU" dirty="0" smtClean="0"/>
              <a:t>: tömörített képformátum</a:t>
            </a:r>
          </a:p>
          <a:p>
            <a:r>
              <a:rPr lang="hu-HU" b="1" dirty="0">
                <a:solidFill>
                  <a:srgbClr val="FF0000"/>
                </a:solidFill>
              </a:rPr>
              <a:t>m</a:t>
            </a:r>
            <a:r>
              <a:rPr lang="hu-HU" b="1" dirty="0" smtClean="0">
                <a:solidFill>
                  <a:srgbClr val="FF0000"/>
                </a:solidFill>
              </a:rPr>
              <a:t>p3</a:t>
            </a:r>
            <a:r>
              <a:rPr lang="hu-HU" dirty="0" smtClean="0"/>
              <a:t>: tömörített hangállomány</a:t>
            </a:r>
          </a:p>
          <a:p>
            <a:r>
              <a:rPr lang="hu-HU" b="1" dirty="0" err="1" smtClean="0">
                <a:solidFill>
                  <a:srgbClr val="FF0000"/>
                </a:solidFill>
              </a:rPr>
              <a:t>H</a:t>
            </a:r>
            <a:r>
              <a:rPr lang="hu-HU" b="1" dirty="0" err="1" smtClean="0">
                <a:solidFill>
                  <a:srgbClr val="FF0000"/>
                </a:solidFill>
              </a:rPr>
              <a:t>tm</a:t>
            </a:r>
            <a:r>
              <a:rPr lang="hu-HU" b="1" dirty="0" smtClean="0">
                <a:solidFill>
                  <a:srgbClr val="FF0000"/>
                </a:solidFill>
              </a:rPr>
              <a:t> ,</a:t>
            </a:r>
            <a:r>
              <a:rPr lang="hu-HU" b="1" dirty="0" err="1" smtClean="0">
                <a:solidFill>
                  <a:srgbClr val="FF0000"/>
                </a:solidFill>
              </a:rPr>
              <a:t>html</a:t>
            </a:r>
            <a:r>
              <a:rPr lang="hu-HU" dirty="0" smtClean="0"/>
              <a:t>: </a:t>
            </a:r>
            <a:r>
              <a:rPr lang="hu-HU" dirty="0" smtClean="0"/>
              <a:t>a böngészők számára olvasható, </a:t>
            </a:r>
            <a:r>
              <a:rPr lang="hu-HU" dirty="0" err="1" smtClean="0"/>
              <a:t>html-nyelven</a:t>
            </a:r>
            <a:r>
              <a:rPr lang="hu-HU" dirty="0" smtClean="0"/>
              <a:t> kódolt weblap fájltípusa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24276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982132" y="346508"/>
            <a:ext cx="7704667" cy="1312245"/>
          </a:xfrm>
        </p:spPr>
        <p:txBody>
          <a:bodyPr/>
          <a:lstStyle/>
          <a:p>
            <a:r>
              <a:rPr lang="hu-HU" dirty="0" smtClean="0"/>
              <a:t>Állomány keresése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982133" y="2088681"/>
            <a:ext cx="7704667" cy="4013735"/>
          </a:xfrm>
        </p:spPr>
        <p:txBody>
          <a:bodyPr>
            <a:normAutofit fontScale="92500" lnSpcReduction="20000"/>
          </a:bodyPr>
          <a:lstStyle/>
          <a:p>
            <a:r>
              <a:rPr lang="hu-HU" dirty="0" smtClean="0"/>
              <a:t>Adatainkat fájlokban tároljuk, gyakran szükséges a fájl megkeresése a neve, vagy valamelyik tulajdonsága, esetleg tartalma alapján</a:t>
            </a:r>
          </a:p>
          <a:p>
            <a:r>
              <a:rPr lang="hu-HU" dirty="0" smtClean="0"/>
              <a:t>Az operációs rendszerek lehetőséget biztosítanak  a fájl </a:t>
            </a:r>
            <a:r>
              <a:rPr lang="hu-HU" dirty="0" smtClean="0"/>
              <a:t>megkeresésére </a:t>
            </a:r>
            <a:r>
              <a:rPr lang="hu-HU" dirty="0" smtClean="0"/>
              <a:t>a háttértárakon</a:t>
            </a:r>
          </a:p>
          <a:p>
            <a:r>
              <a:rPr lang="hu-HU" dirty="0" smtClean="0"/>
              <a:t>Egyszerű keresés esetén csak a fájl nevét vagy tartalmából egy szót kell beírni</a:t>
            </a:r>
          </a:p>
          <a:p>
            <a:r>
              <a:rPr lang="hu-HU" dirty="0" smtClean="0"/>
              <a:t>Összetett keresés esetén szűkíthetjük a keresés helyét, részletesen megadhatjuk </a:t>
            </a:r>
            <a:r>
              <a:rPr lang="hu-HU" dirty="0" smtClean="0"/>
              <a:t>a tulajdonságait</a:t>
            </a:r>
            <a:r>
              <a:rPr lang="hu-HU" dirty="0" smtClean="0"/>
              <a:t>.</a:t>
            </a:r>
          </a:p>
          <a:p>
            <a:r>
              <a:rPr lang="hu-HU" dirty="0" smtClean="0"/>
              <a:t>Egyszerűbb egy fájl megkeresése, ha korábban valamilyen címkével láttuk el</a:t>
            </a:r>
            <a:r>
              <a:rPr lang="hu-HU" dirty="0" smtClean="0">
                <a:sym typeface="Wingdings" panose="05000000000000000000" pitchFamily="2" charset="2"/>
              </a:rPr>
              <a:t> címke alapján is kereshetünk</a:t>
            </a:r>
            <a:endParaRPr lang="hu-HU" dirty="0" smtClean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0488837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571324" y="226144"/>
            <a:ext cx="6742497" cy="1572127"/>
          </a:xfrm>
        </p:spPr>
        <p:txBody>
          <a:bodyPr/>
          <a:lstStyle/>
          <a:p>
            <a:r>
              <a:rPr lang="hu-HU" dirty="0" smtClean="0"/>
              <a:t>Címke hozzáadása fájlhoz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982133" y="1578319"/>
            <a:ext cx="7704667" cy="1921493"/>
          </a:xfrm>
        </p:spPr>
        <p:txBody>
          <a:bodyPr>
            <a:normAutofit lnSpcReduction="10000"/>
          </a:bodyPr>
          <a:lstStyle/>
          <a:p>
            <a:r>
              <a:rPr lang="hu-HU" dirty="0" smtClean="0"/>
              <a:t>A fájl kezelőben a fájl nevére kattintunk és az ablak alsó részén módosíthatjuk az adott tulajdonságot</a:t>
            </a:r>
          </a:p>
          <a:p>
            <a:r>
              <a:rPr lang="hu-HU" dirty="0" smtClean="0"/>
              <a:t>Ha olyan tulajdonságot akarunk módosítani, ami itt nem állítható, akkor a fájl tulajdonságlapján tehetjük meg. (fájl nevén jobb klikk/helyi menüből tulajdonságok választva)</a:t>
            </a:r>
            <a:endParaRPr lang="hu-H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2724" y="4126122"/>
            <a:ext cx="7344076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845196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20233" y="66675"/>
            <a:ext cx="7704667" cy="1981200"/>
          </a:xfrm>
        </p:spPr>
        <p:txBody>
          <a:bodyPr>
            <a:normAutofit/>
          </a:bodyPr>
          <a:lstStyle/>
          <a:p>
            <a:r>
              <a:rPr lang="hu-HU" sz="3200" dirty="0" smtClean="0"/>
              <a:t>Fájl tulajdonságainak megváltoztatása</a:t>
            </a:r>
            <a:endParaRPr lang="hu-HU" sz="32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7028" y="1658853"/>
            <a:ext cx="5767387" cy="450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646689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01183" y="285751"/>
            <a:ext cx="7704667" cy="1981200"/>
          </a:xfrm>
        </p:spPr>
        <p:txBody>
          <a:bodyPr/>
          <a:lstStyle/>
          <a:p>
            <a:r>
              <a:rPr lang="hu-HU" dirty="0" smtClean="0"/>
              <a:t>Fájl keresése Windows operációs rendszerben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982133" y="2190750"/>
            <a:ext cx="7704667" cy="3809066"/>
          </a:xfrm>
        </p:spPr>
        <p:txBody>
          <a:bodyPr>
            <a:normAutofit/>
          </a:bodyPr>
          <a:lstStyle/>
          <a:p>
            <a:r>
              <a:rPr lang="hu-HU" dirty="0" smtClean="0"/>
              <a:t>Windows operációs rendszerben az alábbi jellemzők alapján kereshetünk fájlokat: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hu-HU" dirty="0" smtClean="0"/>
              <a:t>A fájl neve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hu-HU" dirty="0" smtClean="0"/>
              <a:t>Fájl nagysága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hu-HU" dirty="0" smtClean="0"/>
              <a:t>A fájl módosításának dátuma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hu-HU" dirty="0" smtClean="0"/>
              <a:t>Fájl típusa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hu-HU" dirty="0" smtClean="0"/>
              <a:t>A fájl létrehozójának neve alapján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hu-HU" dirty="0" smtClean="0"/>
              <a:t>A fájl jellege alapján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079645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424516" y="356134"/>
            <a:ext cx="7277100" cy="1394059"/>
          </a:xfrm>
        </p:spPr>
        <p:txBody>
          <a:bodyPr/>
          <a:lstStyle/>
          <a:p>
            <a:r>
              <a:rPr lang="hu-HU" dirty="0" smtClean="0"/>
              <a:t>Keresés Windows 10 rendszeren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210733" y="1943100"/>
            <a:ext cx="7704667" cy="4019550"/>
          </a:xfrm>
        </p:spPr>
        <p:txBody>
          <a:bodyPr>
            <a:normAutofit fontScale="85000" lnSpcReduction="10000"/>
          </a:bodyPr>
          <a:lstStyle/>
          <a:p>
            <a:r>
              <a:rPr lang="hu-HU" sz="3200" dirty="0" smtClean="0"/>
              <a:t>Keresőmező a tálcán (</a:t>
            </a:r>
            <a:r>
              <a:rPr lang="hu-HU" sz="3200" dirty="0" err="1" smtClean="0"/>
              <a:t>Win</a:t>
            </a:r>
            <a:r>
              <a:rPr lang="hu-HU" sz="3200" dirty="0" smtClean="0"/>
              <a:t> 7: Start menüben)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hu-HU" sz="2800" dirty="0" smtClean="0"/>
              <a:t>Az összes mappában kereshetünk</a:t>
            </a:r>
          </a:p>
          <a:p>
            <a:r>
              <a:rPr lang="hu-HU" sz="3200" dirty="0" smtClean="0"/>
              <a:t>Keresőmező a mappában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hu-HU" sz="2800" dirty="0" smtClean="0"/>
              <a:t>Csak az adott mappában keresünk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hu-HU" sz="2800" dirty="0" smtClean="0"/>
              <a:t>Összetett beállítási lehetőségek keresés fülszalagján</a:t>
            </a:r>
          </a:p>
          <a:p>
            <a:r>
              <a:rPr lang="hu-HU" sz="3200" dirty="0" smtClean="0"/>
              <a:t>Fájllista tulajdonságai alapján szűrés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hu-HU" sz="2800" dirty="0" smtClean="0"/>
              <a:t>Csak az aktuális mappa fájljait szűrhetjük a tulajdonságok alapján</a:t>
            </a:r>
            <a:endParaRPr lang="hu-HU" sz="2800" dirty="0"/>
          </a:p>
        </p:txBody>
      </p:sp>
    </p:spTree>
    <p:extLst>
      <p:ext uri="{BB962C8B-B14F-4D97-AF65-F5344CB8AC3E}">
        <p14:creationId xmlns:p14="http://schemas.microsoft.com/office/powerpoint/2010/main" val="4497299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982133" y="279132"/>
            <a:ext cx="7704667" cy="1042738"/>
          </a:xfrm>
        </p:spPr>
        <p:txBody>
          <a:bodyPr>
            <a:normAutofit fontScale="90000"/>
          </a:bodyPr>
          <a:lstStyle/>
          <a:p>
            <a:r>
              <a:rPr lang="hu-HU" dirty="0" smtClean="0"/>
              <a:t>Összetett keresés  beállításai (</a:t>
            </a:r>
            <a:r>
              <a:rPr lang="hu-HU" dirty="0" err="1" smtClean="0"/>
              <a:t>win</a:t>
            </a:r>
            <a:r>
              <a:rPr lang="hu-HU" dirty="0" smtClean="0"/>
              <a:t> 10)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 dirty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1097" y="1822384"/>
            <a:ext cx="7805703" cy="3549716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7409511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01183" y="190501"/>
            <a:ext cx="7704667" cy="1981200"/>
          </a:xfrm>
        </p:spPr>
        <p:txBody>
          <a:bodyPr/>
          <a:lstStyle/>
          <a:p>
            <a:r>
              <a:rPr lang="hu-HU" dirty="0" smtClean="0"/>
              <a:t>Fájl keresése keresőmezővel egy adott mappában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905933" y="2209800"/>
            <a:ext cx="7704667" cy="3759200"/>
          </a:xfrm>
        </p:spPr>
        <p:txBody>
          <a:bodyPr>
            <a:normAutofit lnSpcReduction="10000"/>
          </a:bodyPr>
          <a:lstStyle/>
          <a:p>
            <a:r>
              <a:rPr lang="hu-HU" dirty="0" smtClean="0"/>
              <a:t>A fájlkezelőben minden mappa felső részén megtalálható a keresőmező</a:t>
            </a:r>
          </a:p>
          <a:p>
            <a:r>
              <a:rPr lang="hu-HU" dirty="0" smtClean="0"/>
              <a:t>A mezőbe kell írni a fájl nevének egy részét  vagy egészét</a:t>
            </a:r>
          </a:p>
          <a:p>
            <a:r>
              <a:rPr lang="hu-HU" dirty="0" smtClean="0"/>
              <a:t>Csak az adott mappában és benne lévő </a:t>
            </a:r>
            <a:r>
              <a:rPr lang="hu-HU" dirty="0" err="1" smtClean="0"/>
              <a:t>almappákban</a:t>
            </a:r>
            <a:r>
              <a:rPr lang="hu-HU" dirty="0" smtClean="0"/>
              <a:t> keres</a:t>
            </a:r>
          </a:p>
          <a:p>
            <a:r>
              <a:rPr lang="hu-HU" dirty="0" smtClean="0"/>
              <a:t>A fájl jellege alapján is kereshetünk (pl. zene, kép, dokumentum)</a:t>
            </a:r>
            <a:r>
              <a:rPr lang="hu-HU" dirty="0" smtClean="0">
                <a:sym typeface="Wingdings" panose="05000000000000000000" pitchFamily="2" charset="2"/>
              </a:rPr>
              <a:t>ekkor a jellemzőt írjuk a </a:t>
            </a:r>
            <a:r>
              <a:rPr lang="hu-HU" dirty="0" smtClean="0"/>
              <a:t> keresőmezőbe</a:t>
            </a:r>
          </a:p>
          <a:p>
            <a:r>
              <a:rPr lang="hu-HU" dirty="0" smtClean="0"/>
              <a:t>Kereshetünk a fájltípus, a fájl létrehozójának neve alapján is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28664195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Keresőmező a mappában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982133" y="2667000"/>
            <a:ext cx="7704667" cy="2628900"/>
          </a:xfrm>
        </p:spPr>
        <p:txBody>
          <a:bodyPr/>
          <a:lstStyle/>
          <a:p>
            <a:endParaRPr lang="hu-H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6775" y="2738438"/>
            <a:ext cx="741045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311849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 tétel- állománykezelés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Mi az állomány, miként történik az állomány nevének képzése? Csoportosítsa az állományokat típus szerint! Keresse meg a ...fájlt a gép fájlrendszerében! A </a:t>
            </a:r>
            <a:r>
              <a:rPr lang="hu-HU" dirty="0" smtClean="0"/>
              <a:t>konkrét feladat </a:t>
            </a:r>
            <a:r>
              <a:rPr lang="hu-HU" dirty="0"/>
              <a:t>kapcsán mutassa be a lehetséges keresési beállításokat! Mit jelent egy </a:t>
            </a:r>
            <a:r>
              <a:rPr lang="hu-HU" dirty="0" smtClean="0"/>
              <a:t>állomány megnyitása</a:t>
            </a:r>
            <a:r>
              <a:rPr lang="hu-HU" dirty="0"/>
              <a:t>, ez milyen módon függ az állomány típusától?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8469500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481754" y="266700"/>
            <a:ext cx="7128846" cy="1087617"/>
          </a:xfrm>
        </p:spPr>
        <p:txBody>
          <a:bodyPr>
            <a:normAutofit fontScale="90000"/>
          </a:bodyPr>
          <a:lstStyle/>
          <a:p>
            <a:r>
              <a:rPr lang="hu-HU" dirty="0" smtClean="0"/>
              <a:t>Keresőmező a Start menüben- Windows  7 rendszeren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98692" y="1452348"/>
            <a:ext cx="3807840" cy="52408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Keresés a fájl nagysága alapján a fájllista fejléc segítségével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3937" y="2762250"/>
            <a:ext cx="7394879" cy="27812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39285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58333" y="323849"/>
            <a:ext cx="7704667" cy="1314451"/>
          </a:xfrm>
        </p:spPr>
        <p:txBody>
          <a:bodyPr/>
          <a:lstStyle/>
          <a:p>
            <a:r>
              <a:rPr lang="hu-HU" dirty="0" smtClean="0"/>
              <a:t>Fájl keresése tulajdonság alapján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982133" y="1905000"/>
            <a:ext cx="7704667" cy="4686300"/>
          </a:xfrm>
        </p:spPr>
        <p:txBody>
          <a:bodyPr>
            <a:normAutofit/>
          </a:bodyPr>
          <a:lstStyle/>
          <a:p>
            <a:r>
              <a:rPr lang="hu-HU" b="1" dirty="0" smtClean="0"/>
              <a:t>Keresőmezőben bármilyen tulajdonság alapján lehet keresni, kettősponttal kell megadni a tulajdonság típusát</a:t>
            </a:r>
          </a:p>
          <a:p>
            <a:pPr marL="0" indent="0">
              <a:buNone/>
            </a:pPr>
            <a:r>
              <a:rPr lang="hu-HU" b="1" u="sng" dirty="0" smtClean="0"/>
              <a:t>Példák:</a:t>
            </a:r>
          </a:p>
          <a:p>
            <a:pPr lvl="1"/>
            <a:r>
              <a:rPr lang="hu-HU" sz="2400" b="1" dirty="0" smtClean="0">
                <a:solidFill>
                  <a:srgbClr val="FF0000"/>
                </a:solidFill>
              </a:rPr>
              <a:t>Név: autó- </a:t>
            </a:r>
            <a:r>
              <a:rPr lang="hu-HU" sz="2400" dirty="0" smtClean="0"/>
              <a:t>minden olyan fájl megtalál, melynek nevében az autó kifejezés benne van</a:t>
            </a:r>
          </a:p>
          <a:p>
            <a:pPr lvl="1"/>
            <a:r>
              <a:rPr lang="hu-HU" sz="2400" b="1" dirty="0" smtClean="0">
                <a:solidFill>
                  <a:srgbClr val="FF0000"/>
                </a:solidFill>
              </a:rPr>
              <a:t>Címke: időjárás </a:t>
            </a:r>
            <a:r>
              <a:rPr lang="hu-HU" sz="2400" dirty="0" smtClean="0"/>
              <a:t>- olyan fájlokat keres, melyek időjárás címkével vannak ellátva</a:t>
            </a:r>
          </a:p>
          <a:p>
            <a:pPr lvl="1"/>
            <a:r>
              <a:rPr lang="hu-HU" sz="2400" b="1" dirty="0" smtClean="0">
                <a:solidFill>
                  <a:srgbClr val="FF0000"/>
                </a:solidFill>
              </a:rPr>
              <a:t>Módosítva:2016</a:t>
            </a:r>
            <a:r>
              <a:rPr lang="hu-HU" sz="2400" dirty="0" smtClean="0"/>
              <a:t>-  2016-ban módosított fájlokat keresi meg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49701593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134533" y="304799"/>
            <a:ext cx="7704667" cy="1543051"/>
          </a:xfrm>
        </p:spPr>
        <p:txBody>
          <a:bodyPr/>
          <a:lstStyle/>
          <a:p>
            <a:r>
              <a:rPr lang="hu-HU" dirty="0" smtClean="0"/>
              <a:t>Keresés logikai operátorokkal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982133" y="1742173"/>
            <a:ext cx="7704667" cy="4506227"/>
          </a:xfrm>
        </p:spPr>
        <p:txBody>
          <a:bodyPr>
            <a:normAutofit fontScale="85000" lnSpcReduction="20000"/>
          </a:bodyPr>
          <a:lstStyle/>
          <a:p>
            <a:r>
              <a:rPr lang="hu-HU" b="1" dirty="0" smtClean="0"/>
              <a:t>Keresőmezőben használhatunk logikai operátorokat(ÉS,VAGY,NEM,&lt;,&gt;)- nagybetűvel kell beírni az operátorokat</a:t>
            </a:r>
          </a:p>
          <a:p>
            <a:pPr marL="0" indent="0">
              <a:buNone/>
            </a:pPr>
            <a:r>
              <a:rPr lang="hu-HU" b="1" u="sng" dirty="0" smtClean="0"/>
              <a:t>Példák:</a:t>
            </a:r>
          </a:p>
          <a:p>
            <a:r>
              <a:rPr lang="hu-HU" dirty="0" smtClean="0">
                <a:solidFill>
                  <a:srgbClr val="FF0000"/>
                </a:solidFill>
              </a:rPr>
              <a:t>Trópusi ÉS sziget</a:t>
            </a:r>
            <a:r>
              <a:rPr lang="hu-HU" dirty="0" smtClean="0"/>
              <a:t>-olyan fájlokat </a:t>
            </a:r>
            <a:r>
              <a:rPr lang="hu-HU" dirty="0" smtClean="0"/>
              <a:t>keres, </a:t>
            </a:r>
            <a:r>
              <a:rPr lang="hu-HU" dirty="0" smtClean="0"/>
              <a:t>melynek nevében benne van a „trópusi” és a „sziget” szó is</a:t>
            </a:r>
          </a:p>
          <a:p>
            <a:r>
              <a:rPr lang="hu-HU" dirty="0" smtClean="0">
                <a:solidFill>
                  <a:srgbClr val="FF0000"/>
                </a:solidFill>
              </a:rPr>
              <a:t>Trópusi Nem sziget- </a:t>
            </a:r>
            <a:r>
              <a:rPr lang="hu-HU" dirty="0" smtClean="0"/>
              <a:t>olyan fájlokat keres melynek a nevében benne van a trópusi szó, de nincs benne a sziget</a:t>
            </a:r>
          </a:p>
          <a:p>
            <a:r>
              <a:rPr lang="hu-HU" dirty="0" smtClean="0">
                <a:solidFill>
                  <a:srgbClr val="FF0000"/>
                </a:solidFill>
              </a:rPr>
              <a:t>Trópusi VAGY sziget- </a:t>
            </a:r>
            <a:r>
              <a:rPr lang="hu-HU" dirty="0" smtClean="0"/>
              <a:t>a fájl nevében vagy a trópusi vagy a sziget szó szerepel</a:t>
            </a:r>
          </a:p>
          <a:p>
            <a:r>
              <a:rPr lang="hu-HU" dirty="0" smtClean="0">
                <a:solidFill>
                  <a:srgbClr val="FF0000"/>
                </a:solidFill>
              </a:rPr>
              <a:t>„trópusi sziget”- </a:t>
            </a:r>
            <a:r>
              <a:rPr lang="hu-HU" dirty="0" smtClean="0"/>
              <a:t>pontosan tartalmazza a trópusi sziget kifejezést a fájl neve</a:t>
            </a:r>
          </a:p>
          <a:p>
            <a:r>
              <a:rPr lang="hu-HU" dirty="0" smtClean="0">
                <a:solidFill>
                  <a:srgbClr val="FF0000"/>
                </a:solidFill>
              </a:rPr>
              <a:t>&gt; 5MB</a:t>
            </a:r>
            <a:r>
              <a:rPr lang="hu-HU" dirty="0" smtClean="0"/>
              <a:t>- az 5 </a:t>
            </a:r>
            <a:r>
              <a:rPr lang="hu-HU" dirty="0"/>
              <a:t>M</a:t>
            </a:r>
            <a:r>
              <a:rPr lang="hu-HU" dirty="0" smtClean="0"/>
              <a:t>B-nál nagyobb fájlokat keresi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12237350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96432" y="342899"/>
            <a:ext cx="7704667" cy="965201"/>
          </a:xfrm>
        </p:spPr>
        <p:txBody>
          <a:bodyPr/>
          <a:lstStyle/>
          <a:p>
            <a:r>
              <a:rPr lang="hu-HU" dirty="0" smtClean="0"/>
              <a:t>Állomány megnyitása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982133" y="2070100"/>
            <a:ext cx="7933267" cy="4457700"/>
          </a:xfrm>
        </p:spPr>
        <p:txBody>
          <a:bodyPr>
            <a:normAutofit fontScale="85000" lnSpcReduction="10000"/>
          </a:bodyPr>
          <a:lstStyle/>
          <a:p>
            <a:r>
              <a:rPr lang="hu-HU" dirty="0" smtClean="0"/>
              <a:t>Állományt általában a hozzá rendelt programmal lehet megnyitni</a:t>
            </a:r>
          </a:p>
          <a:p>
            <a:r>
              <a:rPr lang="hu-HU" dirty="0" smtClean="0"/>
              <a:t>A fájl kiterjesztése alapján ismeri fel az operációs rendszer, hogy  melyik program hozta létre</a:t>
            </a:r>
          </a:p>
          <a:p>
            <a:r>
              <a:rPr lang="hu-HU" dirty="0" smtClean="0"/>
              <a:t>A fájlon duplán kattintva,  elindul az adott program és betöltődik a fájl.</a:t>
            </a:r>
          </a:p>
          <a:p>
            <a:r>
              <a:rPr lang="hu-HU" dirty="0" smtClean="0"/>
              <a:t>A másik megnyitási módszer: elindítjuk a programot és fájl menü/megnyitás parancsával </a:t>
            </a:r>
            <a:r>
              <a:rPr lang="hu-HU" dirty="0" smtClean="0"/>
              <a:t>betöltjük a </a:t>
            </a:r>
            <a:r>
              <a:rPr lang="hu-HU" dirty="0" smtClean="0"/>
              <a:t>fájlt</a:t>
            </a:r>
          </a:p>
          <a:p>
            <a:r>
              <a:rPr lang="hu-HU" dirty="0" smtClean="0"/>
              <a:t>Programfájlokon( pl. .</a:t>
            </a:r>
            <a:r>
              <a:rPr lang="hu-HU" dirty="0" err="1" smtClean="0"/>
              <a:t>exe</a:t>
            </a:r>
            <a:r>
              <a:rPr lang="hu-HU" smtClean="0"/>
              <a:t>  kiterjesztés) való </a:t>
            </a:r>
            <a:r>
              <a:rPr lang="hu-HU" dirty="0" smtClean="0"/>
              <a:t>kattintás után lefut a program</a:t>
            </a:r>
            <a:endParaRPr lang="hu-HU" dirty="0">
              <a:sym typeface="Wingdings" panose="05000000000000000000" pitchFamily="2" charset="2"/>
            </a:endParaRPr>
          </a:p>
          <a:p>
            <a:r>
              <a:rPr lang="hu-HU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Adatfájlt megnyithatunk szerkesztésre, vagy csak olvasásra</a:t>
            </a:r>
            <a:r>
              <a:rPr lang="hu-HU" dirty="0" smtClean="0">
                <a:sym typeface="Wingdings" panose="05000000000000000000" pitchFamily="2" charset="2"/>
              </a:rPr>
              <a:t>.</a:t>
            </a:r>
          </a:p>
          <a:p>
            <a:r>
              <a:rPr lang="hu-HU" dirty="0" smtClean="0">
                <a:sym typeface="Wingdings" panose="05000000000000000000" pitchFamily="2" charset="2"/>
              </a:rPr>
              <a:t>A felhasználói jogok döntik el, szerkesztésre megnyithatjuk-e a fájlt.</a:t>
            </a:r>
            <a:endParaRPr lang="hu-HU" dirty="0" smtClean="0"/>
          </a:p>
          <a:p>
            <a:endParaRPr lang="hu-HU" dirty="0" smtClean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8908183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591733" y="330199"/>
            <a:ext cx="6866467" cy="1193801"/>
          </a:xfrm>
        </p:spPr>
        <p:txBody>
          <a:bodyPr/>
          <a:lstStyle/>
          <a:p>
            <a:r>
              <a:rPr lang="hu-HU" dirty="0" smtClean="0"/>
              <a:t>Az állomány (fájl) fogalma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982133" y="1524000"/>
            <a:ext cx="7704667" cy="4475816"/>
          </a:xfrm>
        </p:spPr>
        <p:txBody>
          <a:bodyPr/>
          <a:lstStyle/>
          <a:p>
            <a:r>
              <a:rPr lang="hu-HU" dirty="0" smtClean="0"/>
              <a:t>Az állomány (angolul file) az informatikában az együtt kezelt adatok alapegysége, a logikailag összetartozó adatok halmaza</a:t>
            </a:r>
          </a:p>
          <a:p>
            <a:r>
              <a:rPr lang="hu-HU" dirty="0" smtClean="0"/>
              <a:t>Windows operációs rendszeren az   adathordozón egy egységként kezelt adatsorozat az állomány</a:t>
            </a:r>
          </a:p>
          <a:p>
            <a:r>
              <a:rPr lang="hu-HU" dirty="0" smtClean="0"/>
              <a:t>Unix-alapú operációs rendszerekben ezenkívül minden adatfolyamot is állományként  kezel a rendszer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2554026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01800" y="330199"/>
            <a:ext cx="6527800" cy="1422401"/>
          </a:xfrm>
        </p:spPr>
        <p:txBody>
          <a:bodyPr/>
          <a:lstStyle/>
          <a:p>
            <a:r>
              <a:rPr lang="hu-HU" dirty="0" smtClean="0"/>
              <a:t>A fájl elnevezése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982133" y="1638300"/>
            <a:ext cx="7704667" cy="4361516"/>
          </a:xfrm>
        </p:spPr>
        <p:txBody>
          <a:bodyPr>
            <a:normAutofit fontScale="92500" lnSpcReduction="10000"/>
          </a:bodyPr>
          <a:lstStyle/>
          <a:p>
            <a:r>
              <a:rPr lang="hu-HU" dirty="0" smtClean="0"/>
              <a:t>Mindenfajta operációs rendszerben egy név azonosítja az állományt</a:t>
            </a:r>
          </a:p>
          <a:p>
            <a:r>
              <a:rPr lang="hu-HU" dirty="0" smtClean="0"/>
              <a:t>DOS operációs rendszerben max.8 karakterből álló nevet lehetett adni, majd egy pont után hárombetűs kiterjesztés következett</a:t>
            </a:r>
          </a:p>
          <a:p>
            <a:r>
              <a:rPr lang="hu-HU" dirty="0" smtClean="0"/>
              <a:t>Napjainkban már nincs ilyen megkötés, ékezetes karaktereket is lehet </a:t>
            </a:r>
            <a:r>
              <a:rPr lang="hu-HU" dirty="0" smtClean="0"/>
              <a:t>használni a </a:t>
            </a:r>
            <a:r>
              <a:rPr lang="hu-HU" dirty="0" smtClean="0"/>
              <a:t>fájlnevek megadásánál</a:t>
            </a:r>
          </a:p>
          <a:p>
            <a:r>
              <a:rPr lang="hu-HU" dirty="0" smtClean="0"/>
              <a:t>Windows rendszernél fontos a kiterjesztés , ez mutatja meg az operációs rendszer számára, hogy melyik program  tudja kezelni az adott fájlt.</a:t>
            </a:r>
          </a:p>
          <a:p>
            <a:r>
              <a:rPr lang="hu-HU" b="1" dirty="0" smtClean="0">
                <a:solidFill>
                  <a:srgbClr val="FF0000"/>
                </a:solidFill>
              </a:rPr>
              <a:t>Egy mappában (könyvtárban) </a:t>
            </a:r>
            <a:r>
              <a:rPr lang="hu-HU" b="1" dirty="0">
                <a:solidFill>
                  <a:srgbClr val="FF0000"/>
                </a:solidFill>
              </a:rPr>
              <a:t>a</a:t>
            </a:r>
            <a:r>
              <a:rPr lang="hu-HU" b="1" dirty="0" smtClean="0">
                <a:solidFill>
                  <a:srgbClr val="FF0000"/>
                </a:solidFill>
              </a:rPr>
              <a:t>zonos nevű fájl nem lehet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8452569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569095" y="221380"/>
            <a:ext cx="6530741" cy="1524001"/>
          </a:xfrm>
        </p:spPr>
        <p:txBody>
          <a:bodyPr/>
          <a:lstStyle/>
          <a:p>
            <a:r>
              <a:rPr lang="hu-HU" dirty="0" smtClean="0"/>
              <a:t>A fájl helyének megadása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982133" y="1963555"/>
            <a:ext cx="7704667" cy="4186988"/>
          </a:xfrm>
        </p:spPr>
        <p:txBody>
          <a:bodyPr>
            <a:normAutofit lnSpcReduction="10000"/>
          </a:bodyPr>
          <a:lstStyle/>
          <a:p>
            <a:r>
              <a:rPr lang="hu-HU" dirty="0" smtClean="0"/>
              <a:t>A fájl helye az adattároló eszközön leírható az elérési útjával</a:t>
            </a:r>
          </a:p>
          <a:p>
            <a:r>
              <a:rPr lang="hu-HU" dirty="0" smtClean="0"/>
              <a:t>Az elérési út Windows rendszerben a mappák neveit tartalmazza ferde vonallal elválasztva.</a:t>
            </a:r>
          </a:p>
          <a:p>
            <a:r>
              <a:rPr lang="hu-HU" dirty="0" smtClean="0"/>
              <a:t>Az egyes meghajtók betűjellel vannak jelölve.</a:t>
            </a:r>
          </a:p>
          <a:p>
            <a:r>
              <a:rPr lang="hu-HU" dirty="0" smtClean="0"/>
              <a:t>PL. </a:t>
            </a:r>
            <a:r>
              <a:rPr lang="hu-HU" dirty="0" smtClean="0">
                <a:solidFill>
                  <a:srgbClr val="0070C0"/>
                </a:solidFill>
              </a:rPr>
              <a:t>c:/iskola/tortenelem/ dolgozat/ </a:t>
            </a:r>
            <a:r>
              <a:rPr lang="hu-HU" dirty="0" err="1" smtClean="0">
                <a:solidFill>
                  <a:srgbClr val="0070C0"/>
                </a:solidFill>
              </a:rPr>
              <a:t>ókor.txt</a:t>
            </a:r>
            <a:endParaRPr lang="hu-HU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hu-HU" i="1" dirty="0"/>
              <a:t>Az </a:t>
            </a:r>
            <a:r>
              <a:rPr lang="hu-HU" i="1" dirty="0" err="1"/>
              <a:t>ókor.txt</a:t>
            </a:r>
            <a:r>
              <a:rPr lang="hu-HU" i="1" dirty="0"/>
              <a:t> nevű fájl a dolgozat mappában található, ez </a:t>
            </a:r>
            <a:r>
              <a:rPr lang="hu-HU" i="1" dirty="0" smtClean="0"/>
              <a:t>a mappa </a:t>
            </a:r>
            <a:r>
              <a:rPr lang="hu-HU" i="1" dirty="0"/>
              <a:t>a történelem mappában található, ami az iskola mappában </a:t>
            </a:r>
            <a:r>
              <a:rPr lang="hu-HU" i="1" dirty="0" smtClean="0"/>
              <a:t>van. Az iskola mappa a c meghajtó (vagyis a merevlemez) legfelső, úgynevezett gyökérkönyvtárában van</a:t>
            </a:r>
            <a:endParaRPr lang="hu-HU" i="1" dirty="0"/>
          </a:p>
          <a:p>
            <a:endParaRPr lang="hu-HU" dirty="0" smtClean="0">
              <a:solidFill>
                <a:srgbClr val="0070C0"/>
              </a:solidFill>
            </a:endParaRP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3984203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 fájl jellemzői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982133" y="2108200"/>
            <a:ext cx="7704667" cy="3891616"/>
          </a:xfrm>
        </p:spPr>
        <p:txBody>
          <a:bodyPr/>
          <a:lstStyle/>
          <a:p>
            <a:r>
              <a:rPr lang="hu-HU" dirty="0" smtClean="0"/>
              <a:t>Az operációs rendszerek a fájlokról különböző adatokat tartanak nyílván:</a:t>
            </a:r>
          </a:p>
          <a:p>
            <a:pPr lvl="1"/>
            <a:r>
              <a:rPr lang="hu-HU" dirty="0" smtClean="0"/>
              <a:t>A fájl nagysága</a:t>
            </a:r>
          </a:p>
          <a:p>
            <a:pPr lvl="1"/>
            <a:r>
              <a:rPr lang="hu-HU" dirty="0" smtClean="0"/>
              <a:t>A fáj módosításának ideje</a:t>
            </a:r>
          </a:p>
          <a:p>
            <a:pPr lvl="1"/>
            <a:r>
              <a:rPr lang="hu-HU" dirty="0" smtClean="0"/>
              <a:t>A fájl létrehozója</a:t>
            </a:r>
          </a:p>
          <a:p>
            <a:pPr lvl="1"/>
            <a:r>
              <a:rPr lang="hu-HU" dirty="0" smtClean="0"/>
              <a:t>Elérési út</a:t>
            </a:r>
          </a:p>
          <a:p>
            <a:endParaRPr lang="hu-HU" dirty="0" smtClean="0"/>
          </a:p>
          <a:p>
            <a:endParaRPr lang="hu-H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178394" y="179109"/>
            <a:ext cx="7704667" cy="999634"/>
          </a:xfrm>
        </p:spPr>
        <p:txBody>
          <a:bodyPr/>
          <a:lstStyle/>
          <a:p>
            <a:r>
              <a:rPr lang="hu-HU" dirty="0" smtClean="0"/>
              <a:t>A fájlszerkezet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029267" y="1409701"/>
            <a:ext cx="7704667" cy="4972246"/>
          </a:xfrm>
        </p:spPr>
        <p:txBody>
          <a:bodyPr>
            <a:normAutofit fontScale="92500"/>
          </a:bodyPr>
          <a:lstStyle/>
          <a:p>
            <a:r>
              <a:rPr lang="hu-HU" dirty="0" smtClean="0"/>
              <a:t>Az állományokat valamely </a:t>
            </a:r>
            <a:r>
              <a:rPr lang="hu-HU" dirty="0"/>
              <a:t>(mágneses, vagy optikai </a:t>
            </a:r>
            <a:r>
              <a:rPr lang="hu-HU" dirty="0" smtClean="0"/>
              <a:t>) adattárolón tárolja az operációs rendszer</a:t>
            </a:r>
          </a:p>
          <a:p>
            <a:r>
              <a:rPr lang="hu-HU" dirty="0" smtClean="0"/>
              <a:t>Az operációs rendszerek különböző állomány rendszereket alkalmaznak a fájlok szerkezetének leírására</a:t>
            </a:r>
          </a:p>
          <a:p>
            <a:r>
              <a:rPr lang="hu-HU" b="1" dirty="0" smtClean="0">
                <a:solidFill>
                  <a:srgbClr val="FF0000"/>
                </a:solidFill>
              </a:rPr>
              <a:t>A fájlrendszer az az általános struktúra, amely alapján az operációs rendszer elnevezi, tárolja és rendszerezi a fájlokat</a:t>
            </a:r>
            <a:r>
              <a:rPr lang="hu-HU" dirty="0" smtClean="0"/>
              <a:t>.</a:t>
            </a:r>
          </a:p>
          <a:p>
            <a:r>
              <a:rPr lang="hu-HU" dirty="0" smtClean="0"/>
              <a:t>Ezért más fájlszerkezetben tárolt fájl egy másik operációs rendszerrel nem biztos, hogy olvasható (pl. Linux fájlok Windowsból)</a:t>
            </a:r>
          </a:p>
          <a:p>
            <a:r>
              <a:rPr lang="hu-HU" dirty="0" smtClean="0"/>
              <a:t>A fájlszerkezetnek a mágneses adattároló lemezeken </a:t>
            </a:r>
            <a:r>
              <a:rPr lang="hu-HU" b="1" dirty="0" smtClean="0">
                <a:solidFill>
                  <a:srgbClr val="FF0000"/>
                </a:solidFill>
              </a:rPr>
              <a:t>megfelelő partíciót </a:t>
            </a:r>
            <a:r>
              <a:rPr lang="hu-HU" dirty="0" smtClean="0"/>
              <a:t>alakít ki az operációs rendszer.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9117371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121833" y="126999"/>
            <a:ext cx="7704667" cy="1473201"/>
          </a:xfrm>
        </p:spPr>
        <p:txBody>
          <a:bodyPr/>
          <a:lstStyle/>
          <a:p>
            <a:r>
              <a:rPr lang="hu-HU" dirty="0" smtClean="0"/>
              <a:t>Fontosabb állományszerkezetek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982133" y="1689100"/>
            <a:ext cx="7704667" cy="4310716"/>
          </a:xfrm>
        </p:spPr>
        <p:txBody>
          <a:bodyPr>
            <a:normAutofit/>
          </a:bodyPr>
          <a:lstStyle/>
          <a:p>
            <a:r>
              <a:rPr lang="hu-HU" dirty="0" smtClean="0">
                <a:solidFill>
                  <a:srgbClr val="FF0000"/>
                </a:solidFill>
              </a:rPr>
              <a:t>FAT, FAT16, FAT32 fájlrendszer: </a:t>
            </a:r>
            <a:r>
              <a:rPr lang="hu-HU" dirty="0" smtClean="0"/>
              <a:t>a DOS és korai Windows rendszerek fájlrendszerei. Nem volt lehetséges a fájlhoz kapcsolódó jogok kezelése</a:t>
            </a:r>
          </a:p>
          <a:p>
            <a:r>
              <a:rPr lang="hu-HU" dirty="0" smtClean="0">
                <a:solidFill>
                  <a:srgbClr val="FF0000"/>
                </a:solidFill>
              </a:rPr>
              <a:t>NTFS fájlrendszer:</a:t>
            </a:r>
            <a:r>
              <a:rPr lang="hu-HU" dirty="0" smtClean="0"/>
              <a:t> a Windows mai fájlrendszere, már képes a fájlhoz kapcsolódó jogokat kezelni</a:t>
            </a:r>
          </a:p>
          <a:p>
            <a:r>
              <a:rPr lang="hu-HU" dirty="0" err="1" smtClean="0">
                <a:solidFill>
                  <a:srgbClr val="FF0000"/>
                </a:solidFill>
              </a:rPr>
              <a:t>Ext</a:t>
            </a:r>
            <a:r>
              <a:rPr lang="hu-HU" dirty="0" smtClean="0">
                <a:solidFill>
                  <a:srgbClr val="FF0000"/>
                </a:solidFill>
              </a:rPr>
              <a:t>,Ext2, Ext3 fájlrendszer</a:t>
            </a:r>
            <a:r>
              <a:rPr lang="hu-HU" dirty="0" smtClean="0"/>
              <a:t>: A Linux operációs rendszer fájlrendszerei. Modernebb változatai már képesek az ékezetes karakterek használatára a fájl nevekben</a:t>
            </a:r>
          </a:p>
          <a:p>
            <a:r>
              <a:rPr lang="hu-HU" dirty="0" smtClean="0">
                <a:solidFill>
                  <a:srgbClr val="FF0000"/>
                </a:solidFill>
              </a:rPr>
              <a:t>ISO9660 fájlrendszer(</a:t>
            </a:r>
            <a:r>
              <a:rPr lang="hu-HU" dirty="0" err="1" smtClean="0">
                <a:solidFill>
                  <a:srgbClr val="FF0000"/>
                </a:solidFill>
              </a:rPr>
              <a:t>Joliet</a:t>
            </a:r>
            <a:r>
              <a:rPr lang="hu-HU" dirty="0" smtClean="0">
                <a:solidFill>
                  <a:srgbClr val="FF0000"/>
                </a:solidFill>
              </a:rPr>
              <a:t>)</a:t>
            </a:r>
            <a:r>
              <a:rPr lang="hu-HU" dirty="0" smtClean="0"/>
              <a:t>: CD lemezek állományrendszere. Operációs rendszertől független.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6373731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57548" y="197962"/>
            <a:ext cx="7704667" cy="1307185"/>
          </a:xfrm>
        </p:spPr>
        <p:txBody>
          <a:bodyPr/>
          <a:lstStyle/>
          <a:p>
            <a:r>
              <a:rPr lang="hu-HU" dirty="0" smtClean="0"/>
              <a:t>A fájl típusai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982133" y="1915427"/>
            <a:ext cx="7704667" cy="4084389"/>
          </a:xfrm>
        </p:spPr>
        <p:txBody>
          <a:bodyPr>
            <a:normAutofit/>
          </a:bodyPr>
          <a:lstStyle/>
          <a:p>
            <a:r>
              <a:rPr lang="hu-HU" b="1" dirty="0" smtClean="0">
                <a:solidFill>
                  <a:srgbClr val="FF0000"/>
                </a:solidFill>
              </a:rPr>
              <a:t>Program fájl</a:t>
            </a:r>
            <a:r>
              <a:rPr lang="hu-HU" dirty="0" smtClean="0"/>
              <a:t>: </a:t>
            </a:r>
            <a:r>
              <a:rPr lang="hu-HU" dirty="0" smtClean="0"/>
              <a:t>futtatható </a:t>
            </a:r>
            <a:r>
              <a:rPr lang="hu-HU" dirty="0" smtClean="0"/>
              <a:t>programot tartalmaz</a:t>
            </a:r>
          </a:p>
          <a:p>
            <a:r>
              <a:rPr lang="hu-HU" b="1" dirty="0" smtClean="0">
                <a:solidFill>
                  <a:srgbClr val="FF0000"/>
                </a:solidFill>
              </a:rPr>
              <a:t>Adatfájl:</a:t>
            </a:r>
            <a:r>
              <a:rPr lang="hu-HU" dirty="0" smtClean="0"/>
              <a:t> </a:t>
            </a:r>
            <a:r>
              <a:rPr lang="hu-HU" dirty="0" smtClean="0"/>
              <a:t>valamely </a:t>
            </a:r>
            <a:r>
              <a:rPr lang="hu-HU" dirty="0" smtClean="0"/>
              <a:t>felhasználói program által létrehozott adatokat tartalmazza</a:t>
            </a:r>
          </a:p>
          <a:p>
            <a:r>
              <a:rPr lang="hu-HU" dirty="0" smtClean="0"/>
              <a:t>Az adatfájl tartalma alapján lehet:</a:t>
            </a:r>
          </a:p>
          <a:p>
            <a:pPr lvl="1"/>
            <a:r>
              <a:rPr lang="hu-HU" dirty="0" smtClean="0"/>
              <a:t>Szöveges adatfájl</a:t>
            </a:r>
          </a:p>
          <a:p>
            <a:pPr lvl="1"/>
            <a:r>
              <a:rPr lang="hu-HU" dirty="0" smtClean="0"/>
              <a:t>Képfájl</a:t>
            </a:r>
          </a:p>
          <a:p>
            <a:pPr lvl="1"/>
            <a:r>
              <a:rPr lang="hu-HU" dirty="0" smtClean="0"/>
              <a:t>Videó fájl (mozgókép)</a:t>
            </a:r>
          </a:p>
          <a:p>
            <a:pPr lvl="1"/>
            <a:r>
              <a:rPr lang="hu-HU" dirty="0" smtClean="0"/>
              <a:t>hangfájl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79281867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is">
  <a:themeElements>
    <a:clrScheme name="Parallaxis">
      <a:dk1>
        <a:sysClr val="windowText" lastClr="000000"/>
      </a:dk1>
      <a:lt1>
        <a:sysClr val="window" lastClr="FFFFFF"/>
      </a:lt1>
      <a:dk2>
        <a:srgbClr val="212121"/>
      </a:dk2>
      <a:lt2>
        <a:srgbClr val="EBEBEB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is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is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Parallax</Template>
  <TotalTime>230</TotalTime>
  <Words>1147</Words>
  <Application>Microsoft Office PowerPoint</Application>
  <PresentationFormat>Diavetítés a képernyőre (4:3 oldalarány)</PresentationFormat>
  <Paragraphs>118</Paragraphs>
  <Slides>24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24</vt:i4>
      </vt:variant>
    </vt:vector>
  </HeadingPairs>
  <TitlesOfParts>
    <vt:vector size="28" baseType="lpstr">
      <vt:lpstr>Arial</vt:lpstr>
      <vt:lpstr>Corbel</vt:lpstr>
      <vt:lpstr>Wingdings</vt:lpstr>
      <vt:lpstr>Parallaxis</vt:lpstr>
      <vt:lpstr>Állománykezelés</vt:lpstr>
      <vt:lpstr>A tétel- állománykezelés</vt:lpstr>
      <vt:lpstr>Az állomány (fájl) fogalma</vt:lpstr>
      <vt:lpstr>A fájl elnevezése</vt:lpstr>
      <vt:lpstr>A fájl helyének megadása</vt:lpstr>
      <vt:lpstr>A fájl jellemzői</vt:lpstr>
      <vt:lpstr>A fájlszerkezet</vt:lpstr>
      <vt:lpstr>Fontosabb állományszerkezetek</vt:lpstr>
      <vt:lpstr>A fájl típusai</vt:lpstr>
      <vt:lpstr>A fájlok típusai-attribútumok szerint</vt:lpstr>
      <vt:lpstr>Néhány gyakori fájl kiterjesztés</vt:lpstr>
      <vt:lpstr>Állomány keresése</vt:lpstr>
      <vt:lpstr>Címke hozzáadása fájlhoz</vt:lpstr>
      <vt:lpstr>Fájl tulajdonságainak megváltoztatása</vt:lpstr>
      <vt:lpstr>Fájl keresése Windows operációs rendszerben</vt:lpstr>
      <vt:lpstr>Keresés Windows 10 rendszeren</vt:lpstr>
      <vt:lpstr>Összetett keresés  beállításai (win 10)</vt:lpstr>
      <vt:lpstr>Fájl keresése keresőmezővel egy adott mappában</vt:lpstr>
      <vt:lpstr>Keresőmező a mappában</vt:lpstr>
      <vt:lpstr>Keresőmező a Start menüben- Windows  7 rendszeren</vt:lpstr>
      <vt:lpstr>Keresés a fájl nagysága alapján a fájllista fejléc segítségével</vt:lpstr>
      <vt:lpstr>Fájl keresése tulajdonság alapján</vt:lpstr>
      <vt:lpstr>Keresés logikai operátorokkal</vt:lpstr>
      <vt:lpstr>Állomány megnyitása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Misi</dc:creator>
  <cp:lastModifiedBy>Misi</cp:lastModifiedBy>
  <cp:revision>35</cp:revision>
  <dcterms:created xsi:type="dcterms:W3CDTF">2016-05-11T14:55:25Z</dcterms:created>
  <dcterms:modified xsi:type="dcterms:W3CDTF">2016-05-16T15:15:30Z</dcterms:modified>
</cp:coreProperties>
</file>