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78" r:id="rId9"/>
    <p:sldId id="262" r:id="rId10"/>
    <p:sldId id="263" r:id="rId11"/>
    <p:sldId id="261" r:id="rId12"/>
    <p:sldId id="276" r:id="rId13"/>
    <p:sldId id="274" r:id="rId14"/>
    <p:sldId id="275" r:id="rId15"/>
    <p:sldId id="268" r:id="rId16"/>
    <p:sldId id="271" r:id="rId17"/>
    <p:sldId id="277" r:id="rId18"/>
    <p:sldId id="270" r:id="rId19"/>
    <p:sldId id="269" r:id="rId20"/>
    <p:sldId id="266" r:id="rId21"/>
    <p:sldId id="267" r:id="rId22"/>
    <p:sldId id="272" r:id="rId23"/>
    <p:sldId id="273" r:id="rId24"/>
    <p:sldId id="279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9143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21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21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3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946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73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43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204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624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36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38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211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2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54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09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03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13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29C434-F9BA-48A5-B35F-63FAF29EAA0F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5E3300-2101-4A98-885F-ACE459ED8F7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20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Állománykezelés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879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1916" y="202131"/>
            <a:ext cx="6338236" cy="1321870"/>
          </a:xfrm>
        </p:spPr>
        <p:txBody>
          <a:bodyPr/>
          <a:lstStyle/>
          <a:p>
            <a:r>
              <a:rPr lang="hu-HU" dirty="0" smtClean="0"/>
              <a:t>A fájlok típusai-attribútumok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24001"/>
            <a:ext cx="7704667" cy="4475815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fájl tulajdonságait,felhasználhatóságát jelölik az attribútumok.</a:t>
            </a:r>
          </a:p>
          <a:p>
            <a:r>
              <a:rPr lang="hu-HU" dirty="0" smtClean="0"/>
              <a:t>A fájlszerkezet típusától függ, hogy  milyen attribútumokat kaphatnak a fájlok.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 felhasználó a fájl tulajdonságok között állíthatja az attribútumokat.</a:t>
            </a:r>
          </a:p>
          <a:p>
            <a:r>
              <a:rPr lang="hu-HU" dirty="0" smtClean="0"/>
              <a:t>Fontosabb típusok: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Csak olvasható fájl</a:t>
            </a:r>
            <a:r>
              <a:rPr lang="hu-HU" dirty="0" smtClean="0"/>
              <a:t>: nem módosíthatja a fájl tartalmát a felhasználó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Rejtett fájl</a:t>
            </a:r>
            <a:r>
              <a:rPr lang="hu-HU" dirty="0" smtClean="0"/>
              <a:t>: a felhasználó alapbeállításban nem látja , az operációs rendszer működéséhez szükséges </a:t>
            </a:r>
            <a:r>
              <a:rPr lang="hu-HU" dirty="0" smtClean="0"/>
              <a:t>fájlok ilyenek</a:t>
            </a:r>
            <a:endParaRPr lang="hu-HU" dirty="0" smtClean="0"/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Rendszer fájl</a:t>
            </a:r>
            <a:r>
              <a:rPr lang="hu-HU" dirty="0" smtClean="0"/>
              <a:t>: az operációs rendszer saját fájlja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548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22966" y="163362"/>
            <a:ext cx="5943600" cy="117749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Néhány gyakori fájl kiterjesztés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49667"/>
            <a:ext cx="7704667" cy="4450149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e</a:t>
            </a:r>
            <a:r>
              <a:rPr lang="hu-HU" b="1" dirty="0" err="1" smtClean="0">
                <a:solidFill>
                  <a:srgbClr val="FF0000"/>
                </a:solidFill>
              </a:rPr>
              <a:t>xe</a:t>
            </a:r>
            <a:r>
              <a:rPr lang="hu-HU" b="1" dirty="0" smtClean="0">
                <a:solidFill>
                  <a:srgbClr val="FF0000"/>
                </a:solidFill>
              </a:rPr>
              <a:t>,</a:t>
            </a:r>
            <a:r>
              <a:rPr lang="hu-HU" b="1" dirty="0" err="1" smtClean="0">
                <a:solidFill>
                  <a:srgbClr val="FF0000"/>
                </a:solidFill>
              </a:rPr>
              <a:t>com</a:t>
            </a:r>
            <a:r>
              <a:rPr lang="hu-HU" dirty="0" smtClean="0"/>
              <a:t>: programfájlok kiterjesztései. Rájuk kattintva elindul a bennük lévő programkód.</a:t>
            </a:r>
          </a:p>
          <a:p>
            <a:r>
              <a:rPr lang="hu-HU" b="1" dirty="0" err="1">
                <a:solidFill>
                  <a:srgbClr val="FF0000"/>
                </a:solidFill>
              </a:rPr>
              <a:t>t</a:t>
            </a:r>
            <a:r>
              <a:rPr lang="hu-HU" b="1" dirty="0" err="1" smtClean="0">
                <a:solidFill>
                  <a:srgbClr val="FF0000"/>
                </a:solidFill>
              </a:rPr>
              <a:t>xt</a:t>
            </a:r>
            <a:r>
              <a:rPr lang="hu-HU" dirty="0" smtClean="0"/>
              <a:t>: formázás nélküli szöveget tartalmazó fájl. Minden szövegszerkesztő program tudja kezelni.</a:t>
            </a:r>
          </a:p>
          <a:p>
            <a:r>
              <a:rPr lang="hu-HU" b="1" dirty="0">
                <a:solidFill>
                  <a:srgbClr val="FF0000"/>
                </a:solidFill>
              </a:rPr>
              <a:t>b</a:t>
            </a:r>
            <a:r>
              <a:rPr lang="hu-HU" b="1" dirty="0" smtClean="0">
                <a:solidFill>
                  <a:srgbClr val="FF0000"/>
                </a:solidFill>
              </a:rPr>
              <a:t>in</a:t>
            </a:r>
            <a:r>
              <a:rPr lang="hu-HU" dirty="0" smtClean="0"/>
              <a:t>: bináris formában tárolja az adatokat. Programok használják.</a:t>
            </a:r>
          </a:p>
          <a:p>
            <a:r>
              <a:rPr lang="hu-HU" b="1" dirty="0" err="1">
                <a:solidFill>
                  <a:srgbClr val="FF0000"/>
                </a:solidFill>
              </a:rPr>
              <a:t>d</a:t>
            </a:r>
            <a:r>
              <a:rPr lang="hu-HU" b="1" dirty="0" err="1" smtClean="0">
                <a:solidFill>
                  <a:srgbClr val="FF0000"/>
                </a:solidFill>
              </a:rPr>
              <a:t>oc</a:t>
            </a:r>
            <a:r>
              <a:rPr lang="hu-HU" b="1" dirty="0" smtClean="0">
                <a:solidFill>
                  <a:srgbClr val="FF0000"/>
                </a:solidFill>
              </a:rPr>
              <a:t>, </a:t>
            </a:r>
            <a:r>
              <a:rPr lang="hu-HU" b="1" dirty="0" err="1" smtClean="0">
                <a:solidFill>
                  <a:srgbClr val="FF0000"/>
                </a:solidFill>
              </a:rPr>
              <a:t>docx</a:t>
            </a:r>
            <a:r>
              <a:rPr lang="hu-HU" dirty="0" smtClean="0"/>
              <a:t>: a Microsoft Office szövegszerkesztőjének (a Word </a:t>
            </a:r>
            <a:r>
              <a:rPr lang="hu-HU" dirty="0" smtClean="0"/>
              <a:t>program) </a:t>
            </a:r>
            <a:r>
              <a:rPr lang="hu-HU" dirty="0" smtClean="0"/>
              <a:t>fájljainak a típusa </a:t>
            </a:r>
          </a:p>
          <a:p>
            <a:r>
              <a:rPr lang="hu-HU" b="1" dirty="0" err="1">
                <a:solidFill>
                  <a:srgbClr val="FF0000"/>
                </a:solidFill>
              </a:rPr>
              <a:t>j</a:t>
            </a:r>
            <a:r>
              <a:rPr lang="hu-HU" b="1" dirty="0" err="1" smtClean="0">
                <a:solidFill>
                  <a:srgbClr val="FF0000"/>
                </a:solidFill>
              </a:rPr>
              <a:t>pg</a:t>
            </a:r>
            <a:r>
              <a:rPr lang="hu-HU" dirty="0" smtClean="0"/>
              <a:t>: tömörített képformátum</a:t>
            </a:r>
          </a:p>
          <a:p>
            <a:r>
              <a:rPr lang="hu-HU" b="1" dirty="0">
                <a:solidFill>
                  <a:srgbClr val="FF0000"/>
                </a:solidFill>
              </a:rPr>
              <a:t>m</a:t>
            </a:r>
            <a:r>
              <a:rPr lang="hu-HU" b="1" dirty="0" smtClean="0">
                <a:solidFill>
                  <a:srgbClr val="FF0000"/>
                </a:solidFill>
              </a:rPr>
              <a:t>p3</a:t>
            </a:r>
            <a:r>
              <a:rPr lang="hu-HU" dirty="0" smtClean="0"/>
              <a:t>: tömörített hangállomány</a:t>
            </a:r>
          </a:p>
          <a:p>
            <a:r>
              <a:rPr lang="hu-HU" b="1" dirty="0" err="1" smtClean="0">
                <a:solidFill>
                  <a:srgbClr val="FF0000"/>
                </a:solidFill>
              </a:rPr>
              <a:t>H</a:t>
            </a:r>
            <a:r>
              <a:rPr lang="hu-HU" b="1" dirty="0" err="1" smtClean="0">
                <a:solidFill>
                  <a:srgbClr val="FF0000"/>
                </a:solidFill>
              </a:rPr>
              <a:t>tm</a:t>
            </a:r>
            <a:r>
              <a:rPr lang="hu-HU" b="1" dirty="0" smtClean="0">
                <a:solidFill>
                  <a:srgbClr val="FF0000"/>
                </a:solidFill>
              </a:rPr>
              <a:t> ,</a:t>
            </a:r>
            <a:r>
              <a:rPr lang="hu-HU" b="1" dirty="0" err="1" smtClean="0">
                <a:solidFill>
                  <a:srgbClr val="FF0000"/>
                </a:solidFill>
              </a:rPr>
              <a:t>html</a:t>
            </a:r>
            <a:r>
              <a:rPr lang="hu-HU" dirty="0" smtClean="0"/>
              <a:t>: </a:t>
            </a:r>
            <a:r>
              <a:rPr lang="hu-HU" dirty="0" smtClean="0"/>
              <a:t>a böngészők számára olvasható, </a:t>
            </a:r>
            <a:r>
              <a:rPr lang="hu-HU" dirty="0" err="1" smtClean="0"/>
              <a:t>html-nyelven</a:t>
            </a:r>
            <a:r>
              <a:rPr lang="hu-HU" dirty="0" smtClean="0"/>
              <a:t> kódolt weblap fájltípusa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346508"/>
            <a:ext cx="7704667" cy="1312245"/>
          </a:xfrm>
        </p:spPr>
        <p:txBody>
          <a:bodyPr/>
          <a:lstStyle/>
          <a:p>
            <a:r>
              <a:rPr lang="hu-HU" dirty="0" smtClean="0"/>
              <a:t>Állomány keresése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088681"/>
            <a:ext cx="7704667" cy="401373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Adatainkat fájlokban tároljuk, gyakran szükséges a fájl megkeresése a neve, vagy valamelyik tulajdonsága, esetleg tartalma alapján</a:t>
            </a:r>
          </a:p>
          <a:p>
            <a:r>
              <a:rPr lang="hu-HU" dirty="0" smtClean="0"/>
              <a:t>Az operációs rendszerek lehetőséget biztosítanak  a fájl </a:t>
            </a:r>
            <a:r>
              <a:rPr lang="hu-HU" dirty="0" smtClean="0"/>
              <a:t>megkeresésére </a:t>
            </a:r>
            <a:r>
              <a:rPr lang="hu-HU" dirty="0" smtClean="0"/>
              <a:t>a háttértárakon</a:t>
            </a:r>
          </a:p>
          <a:p>
            <a:r>
              <a:rPr lang="hu-HU" dirty="0" smtClean="0"/>
              <a:t>Egyszerű keresés esetén csak a fájl nevét vagy tartalmából egy szót kell beírni</a:t>
            </a:r>
          </a:p>
          <a:p>
            <a:r>
              <a:rPr lang="hu-HU" dirty="0" smtClean="0"/>
              <a:t>Összetett keresés esetén szűkíthetjük a keresés helyét, részletesen megadhatjuk </a:t>
            </a:r>
            <a:r>
              <a:rPr lang="hu-HU" dirty="0" smtClean="0"/>
              <a:t>a tulajdonságait</a:t>
            </a:r>
            <a:r>
              <a:rPr lang="hu-HU" dirty="0" smtClean="0"/>
              <a:t>.</a:t>
            </a:r>
          </a:p>
          <a:p>
            <a:r>
              <a:rPr lang="hu-HU" dirty="0" smtClean="0"/>
              <a:t>Egyszerűbb egy fájl megkeresése, ha korábban valamilyen címkével láttuk el</a:t>
            </a:r>
            <a:r>
              <a:rPr lang="hu-HU" dirty="0" smtClean="0">
                <a:sym typeface="Wingdings" panose="05000000000000000000" pitchFamily="2" charset="2"/>
              </a:rPr>
              <a:t> címke alapján is kereshetünk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88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324" y="226144"/>
            <a:ext cx="6742497" cy="1572127"/>
          </a:xfrm>
        </p:spPr>
        <p:txBody>
          <a:bodyPr/>
          <a:lstStyle/>
          <a:p>
            <a:r>
              <a:rPr lang="hu-HU" dirty="0" smtClean="0"/>
              <a:t>Címke hozzáadása fájlhoz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78319"/>
            <a:ext cx="7704667" cy="192149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fájl kezelőben a fájl nevére kattintunk és az ablak alsó részén módosíthatjuk az adott tulajdonságot</a:t>
            </a:r>
          </a:p>
          <a:p>
            <a:r>
              <a:rPr lang="hu-HU" dirty="0" smtClean="0"/>
              <a:t>Ha olyan tulajdonságot akarunk módosítani, ami itt nem állítható, akkor a fájl tulajdonságlapján tehetjük meg. (fájl nevén jobb klikk/helyi menüből tulajdonságok választva)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24" y="4126122"/>
            <a:ext cx="7344076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519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0233" y="66675"/>
            <a:ext cx="7704667" cy="19812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Fájl tulajdonságainak megváltoztatása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028" y="1658853"/>
            <a:ext cx="5767387" cy="45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668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1183" y="285751"/>
            <a:ext cx="7704667" cy="1981200"/>
          </a:xfrm>
        </p:spPr>
        <p:txBody>
          <a:bodyPr/>
          <a:lstStyle/>
          <a:p>
            <a:r>
              <a:rPr lang="hu-HU" dirty="0" smtClean="0"/>
              <a:t>Fájl keresése Windows operációs rendszerben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90750"/>
            <a:ext cx="7704667" cy="3809066"/>
          </a:xfrm>
        </p:spPr>
        <p:txBody>
          <a:bodyPr>
            <a:normAutofit/>
          </a:bodyPr>
          <a:lstStyle/>
          <a:p>
            <a:r>
              <a:rPr lang="hu-HU" dirty="0" smtClean="0"/>
              <a:t>Windows operációs rendszerben az alábbi jellemzők alapján kereshetünk fájlokat: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A fájl neve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Fájl nagysága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A fájl módosításának dátuma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Fájl típusa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A fájl létrehozójának neve alapján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 smtClean="0"/>
              <a:t>A fájl jellege alapján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964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4516" y="356134"/>
            <a:ext cx="7277100" cy="1394059"/>
          </a:xfrm>
        </p:spPr>
        <p:txBody>
          <a:bodyPr/>
          <a:lstStyle/>
          <a:p>
            <a:r>
              <a:rPr lang="hu-HU" dirty="0" smtClean="0"/>
              <a:t>Keresés Windows 10 rendszeren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0733" y="1943100"/>
            <a:ext cx="7704667" cy="4019550"/>
          </a:xfrm>
        </p:spPr>
        <p:txBody>
          <a:bodyPr>
            <a:normAutofit fontScale="85000" lnSpcReduction="10000"/>
          </a:bodyPr>
          <a:lstStyle/>
          <a:p>
            <a:r>
              <a:rPr lang="hu-HU" sz="3200" dirty="0" smtClean="0"/>
              <a:t>Keresőmező a tálcán (</a:t>
            </a:r>
            <a:r>
              <a:rPr lang="hu-HU" sz="3200" dirty="0" err="1" smtClean="0"/>
              <a:t>Win</a:t>
            </a:r>
            <a:r>
              <a:rPr lang="hu-HU" sz="3200" dirty="0" smtClean="0"/>
              <a:t> 7: Start menüben)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2800" dirty="0" smtClean="0"/>
              <a:t>Az összes mappában kereshetünk</a:t>
            </a:r>
          </a:p>
          <a:p>
            <a:r>
              <a:rPr lang="hu-HU" sz="3200" dirty="0" smtClean="0"/>
              <a:t>Keresőmező a mappában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2800" dirty="0" smtClean="0"/>
              <a:t>Csak az adott mappában keresünk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2800" dirty="0" smtClean="0"/>
              <a:t>Összetett beállítási lehetőségek keresés fülszalagján</a:t>
            </a:r>
          </a:p>
          <a:p>
            <a:r>
              <a:rPr lang="hu-HU" sz="3200" dirty="0" smtClean="0"/>
              <a:t>Fájllista tulajdonságai alapján szűrés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2800" dirty="0" smtClean="0"/>
              <a:t>Csak az aktuális mappa fájljait szűrhetjük a tulajdonságok alapján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49729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279132"/>
            <a:ext cx="7704667" cy="104273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Összetett keresés  beállításai (</a:t>
            </a:r>
            <a:r>
              <a:rPr lang="hu-HU" dirty="0" err="1" smtClean="0"/>
              <a:t>win</a:t>
            </a:r>
            <a:r>
              <a:rPr lang="hu-HU" dirty="0" smtClean="0"/>
              <a:t> 10)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97" y="1822384"/>
            <a:ext cx="7805703" cy="35497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0951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1183" y="190501"/>
            <a:ext cx="7704667" cy="1981200"/>
          </a:xfrm>
        </p:spPr>
        <p:txBody>
          <a:bodyPr/>
          <a:lstStyle/>
          <a:p>
            <a:r>
              <a:rPr lang="hu-HU" dirty="0" smtClean="0"/>
              <a:t>Fájl keresése keresőmezővel egy adott mappában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5933" y="2209800"/>
            <a:ext cx="7704667" cy="3759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fájlkezelőben minden mappa felső részén megtalálható a keresőmező</a:t>
            </a:r>
          </a:p>
          <a:p>
            <a:r>
              <a:rPr lang="hu-HU" dirty="0" smtClean="0"/>
              <a:t>A mezőbe kell írni a fájl nevének egy részét  vagy egészét</a:t>
            </a:r>
          </a:p>
          <a:p>
            <a:r>
              <a:rPr lang="hu-HU" dirty="0" smtClean="0"/>
              <a:t>Csak az adott mappában és benne lévő </a:t>
            </a:r>
            <a:r>
              <a:rPr lang="hu-HU" dirty="0" err="1" smtClean="0"/>
              <a:t>almappákban</a:t>
            </a:r>
            <a:r>
              <a:rPr lang="hu-HU" dirty="0" smtClean="0"/>
              <a:t> keres</a:t>
            </a:r>
          </a:p>
          <a:p>
            <a:r>
              <a:rPr lang="hu-HU" dirty="0" smtClean="0"/>
              <a:t>A fájl jellege alapján is kereshetünk (pl. zene, kép, dokumentum)</a:t>
            </a:r>
            <a:r>
              <a:rPr lang="hu-HU" dirty="0" smtClean="0">
                <a:sym typeface="Wingdings" panose="05000000000000000000" pitchFamily="2" charset="2"/>
              </a:rPr>
              <a:t>ekkor a jellemzőt írjuk a </a:t>
            </a:r>
            <a:r>
              <a:rPr lang="hu-HU" dirty="0" smtClean="0"/>
              <a:t> keresőmezőbe</a:t>
            </a:r>
          </a:p>
          <a:p>
            <a:r>
              <a:rPr lang="hu-HU" dirty="0" smtClean="0"/>
              <a:t>Kereshetünk a fájltípus, a fájl létrehozójának neve alapján 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6641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Keresőmező a mappában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26289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738438"/>
            <a:ext cx="74104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8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tétel- állománykezelés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az állomány, miként történik az állomány nevének képzése? Csoportosítsa az állományokat típus szerint! Keresse meg a ...fájlt a gép fájlrendszerében! A </a:t>
            </a:r>
            <a:r>
              <a:rPr lang="hu-HU" dirty="0" smtClean="0"/>
              <a:t>konkrét feladat </a:t>
            </a:r>
            <a:r>
              <a:rPr lang="hu-HU" dirty="0"/>
              <a:t>kapcsán mutassa be a lehetséges keresési beállításokat! Mit jelent egy </a:t>
            </a:r>
            <a:r>
              <a:rPr lang="hu-HU" dirty="0" smtClean="0"/>
              <a:t>állomány megnyitása</a:t>
            </a:r>
            <a:r>
              <a:rPr lang="hu-HU" dirty="0"/>
              <a:t>, ez milyen módon függ az állomány típusától?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695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1754" y="266700"/>
            <a:ext cx="7128846" cy="108761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Keresőmező a Start menüben- Windows  7 rendszeren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692" y="1452348"/>
            <a:ext cx="3807840" cy="524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a fájl nagysága alapján a fájllista fejléc segítségével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37" y="2762250"/>
            <a:ext cx="7394879" cy="278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2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8333" y="323849"/>
            <a:ext cx="7704667" cy="1314451"/>
          </a:xfrm>
        </p:spPr>
        <p:txBody>
          <a:bodyPr/>
          <a:lstStyle/>
          <a:p>
            <a:r>
              <a:rPr lang="hu-HU" dirty="0" smtClean="0"/>
              <a:t>Fájl keresése tulajdonság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4686300"/>
          </a:xfrm>
        </p:spPr>
        <p:txBody>
          <a:bodyPr>
            <a:normAutofit/>
          </a:bodyPr>
          <a:lstStyle/>
          <a:p>
            <a:r>
              <a:rPr lang="hu-HU" b="1" dirty="0" smtClean="0"/>
              <a:t>Keresőmezőben bármilyen tulajdonság alapján lehet keresni, kettősponttal kell megadni a tulajdonság típusát</a:t>
            </a:r>
          </a:p>
          <a:p>
            <a:pPr marL="0" indent="0">
              <a:buNone/>
            </a:pPr>
            <a:r>
              <a:rPr lang="hu-HU" b="1" u="sng" dirty="0" smtClean="0"/>
              <a:t>Példák:</a:t>
            </a:r>
          </a:p>
          <a:p>
            <a:pPr lvl="1"/>
            <a:r>
              <a:rPr lang="hu-HU" sz="2400" b="1" dirty="0" smtClean="0">
                <a:solidFill>
                  <a:srgbClr val="FF0000"/>
                </a:solidFill>
              </a:rPr>
              <a:t>Név: autó- </a:t>
            </a:r>
            <a:r>
              <a:rPr lang="hu-HU" sz="2400" dirty="0" smtClean="0"/>
              <a:t>minden olyan fájl megtalál, melynek nevében az autó kifejezés benne van</a:t>
            </a:r>
          </a:p>
          <a:p>
            <a:pPr lvl="1"/>
            <a:r>
              <a:rPr lang="hu-HU" sz="2400" b="1" dirty="0" smtClean="0">
                <a:solidFill>
                  <a:srgbClr val="FF0000"/>
                </a:solidFill>
              </a:rPr>
              <a:t>Címke: időjárás </a:t>
            </a:r>
            <a:r>
              <a:rPr lang="hu-HU" sz="2400" dirty="0" smtClean="0"/>
              <a:t>- olyan fájlokat keres, melyek időjárás címkével vannak ellátva</a:t>
            </a:r>
          </a:p>
          <a:p>
            <a:pPr lvl="1"/>
            <a:r>
              <a:rPr lang="hu-HU" sz="2400" b="1" dirty="0" smtClean="0">
                <a:solidFill>
                  <a:srgbClr val="FF0000"/>
                </a:solidFill>
              </a:rPr>
              <a:t>Módosítva:2016</a:t>
            </a:r>
            <a:r>
              <a:rPr lang="hu-HU" sz="2400" dirty="0" smtClean="0"/>
              <a:t>-  2016-ban módosított fájlokat keresi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015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4533" y="304799"/>
            <a:ext cx="7704667" cy="1543051"/>
          </a:xfrm>
        </p:spPr>
        <p:txBody>
          <a:bodyPr/>
          <a:lstStyle/>
          <a:p>
            <a:r>
              <a:rPr lang="hu-HU" dirty="0" smtClean="0"/>
              <a:t>Keresés logikai operátorokkal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42173"/>
            <a:ext cx="7704667" cy="4506227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/>
              <a:t>Keresőmezőben használhatunk logikai operátorokat(ÉS,VAGY,NEM,&lt;,&gt;)- nagybetűvel kell beírni az operátorokat</a:t>
            </a:r>
          </a:p>
          <a:p>
            <a:pPr marL="0" indent="0">
              <a:buNone/>
            </a:pPr>
            <a:r>
              <a:rPr lang="hu-HU" b="1" u="sng" dirty="0" smtClean="0"/>
              <a:t>Példák: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Trópusi ÉS sziget</a:t>
            </a:r>
            <a:r>
              <a:rPr lang="hu-HU" dirty="0" smtClean="0"/>
              <a:t>-olyan fájlokat </a:t>
            </a:r>
            <a:r>
              <a:rPr lang="hu-HU" dirty="0" smtClean="0"/>
              <a:t>keres, </a:t>
            </a:r>
            <a:r>
              <a:rPr lang="hu-HU" dirty="0" smtClean="0"/>
              <a:t>melynek nevében benne van a „trópusi” és a „sziget” szó is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Trópusi Nem sziget- </a:t>
            </a:r>
            <a:r>
              <a:rPr lang="hu-HU" dirty="0" smtClean="0"/>
              <a:t>olyan fájlokat keres melynek a nevében benne van a trópusi szó, de nincs benne a sziget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Trópusi VAGY sziget- </a:t>
            </a:r>
            <a:r>
              <a:rPr lang="hu-HU" dirty="0" smtClean="0"/>
              <a:t>a fájl nevében vagy a trópusi vagy a sziget szó szerepel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„trópusi sziget”- </a:t>
            </a:r>
            <a:r>
              <a:rPr lang="hu-HU" dirty="0" smtClean="0"/>
              <a:t>pontosan tartalmazza a trópusi sziget kifejezést a fájl neve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&gt; 5MB</a:t>
            </a:r>
            <a:r>
              <a:rPr lang="hu-HU" dirty="0" smtClean="0"/>
              <a:t>- az 5 </a:t>
            </a:r>
            <a:r>
              <a:rPr lang="hu-HU" dirty="0"/>
              <a:t>M</a:t>
            </a:r>
            <a:r>
              <a:rPr lang="hu-HU" dirty="0" smtClean="0"/>
              <a:t>B-nál nagyobb fájlokat keresi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2373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2" y="342899"/>
            <a:ext cx="7704667" cy="965201"/>
          </a:xfrm>
        </p:spPr>
        <p:txBody>
          <a:bodyPr/>
          <a:lstStyle/>
          <a:p>
            <a:r>
              <a:rPr lang="hu-HU" dirty="0" smtClean="0"/>
              <a:t>Állomány megnyitása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070100"/>
            <a:ext cx="7933267" cy="4457700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Állományt általában a hozzá rendelt programmal lehet megnyitni</a:t>
            </a:r>
          </a:p>
          <a:p>
            <a:r>
              <a:rPr lang="hu-HU" dirty="0" smtClean="0"/>
              <a:t>A fájl kiterjesztése alapján ismeri fel az operációs rendszer, hogy  melyik program hozta létre</a:t>
            </a:r>
          </a:p>
          <a:p>
            <a:r>
              <a:rPr lang="hu-HU" dirty="0" smtClean="0"/>
              <a:t>A fájlon duplán kattintva,  elindul az adott program és betöltődik a fájl.</a:t>
            </a:r>
          </a:p>
          <a:p>
            <a:r>
              <a:rPr lang="hu-HU" dirty="0" smtClean="0"/>
              <a:t>A másik megnyitási módszer: elindítjuk a programot és fájl menü/megnyitás parancsával </a:t>
            </a:r>
            <a:r>
              <a:rPr lang="hu-HU" dirty="0" smtClean="0"/>
              <a:t>betöltjük a </a:t>
            </a:r>
            <a:r>
              <a:rPr lang="hu-HU" dirty="0" smtClean="0"/>
              <a:t>fájlt</a:t>
            </a:r>
          </a:p>
          <a:p>
            <a:r>
              <a:rPr lang="hu-HU" dirty="0" smtClean="0"/>
              <a:t>Programfájlokon( pl. .</a:t>
            </a:r>
            <a:r>
              <a:rPr lang="hu-HU" dirty="0" err="1" smtClean="0"/>
              <a:t>exe</a:t>
            </a:r>
            <a:r>
              <a:rPr lang="hu-HU" smtClean="0"/>
              <a:t>  kiterjesztés) való </a:t>
            </a:r>
            <a:r>
              <a:rPr lang="hu-HU" dirty="0" smtClean="0"/>
              <a:t>kattintás után lefut a program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Adatfájlt megnyithatunk szerkesztésre, vagy csak olvasásra</a:t>
            </a:r>
            <a:r>
              <a:rPr lang="hu-HU" dirty="0" smtClean="0">
                <a:sym typeface="Wingdings" panose="05000000000000000000" pitchFamily="2" charset="2"/>
              </a:rPr>
              <a:t>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felhasználói jogok döntik el, szerkesztésre megnyithatjuk-e a fájlt.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81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91733" y="330199"/>
            <a:ext cx="6866467" cy="1193801"/>
          </a:xfrm>
        </p:spPr>
        <p:txBody>
          <a:bodyPr/>
          <a:lstStyle/>
          <a:p>
            <a:r>
              <a:rPr lang="hu-HU" dirty="0" smtClean="0"/>
              <a:t>Az állomány (fájl)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24000"/>
            <a:ext cx="7704667" cy="4475816"/>
          </a:xfrm>
        </p:spPr>
        <p:txBody>
          <a:bodyPr/>
          <a:lstStyle/>
          <a:p>
            <a:r>
              <a:rPr lang="hu-HU" dirty="0" smtClean="0"/>
              <a:t>Az állomány (angolul file) az informatikában az együtt kezelt adatok alapegysége, a logikailag összetartozó adatok halmaza</a:t>
            </a:r>
          </a:p>
          <a:p>
            <a:r>
              <a:rPr lang="hu-HU" dirty="0" smtClean="0"/>
              <a:t>Windows operációs rendszeren az   adathordozón egy egységként kezelt adatsorozat az állomány</a:t>
            </a:r>
          </a:p>
          <a:p>
            <a:r>
              <a:rPr lang="hu-HU" dirty="0" smtClean="0"/>
              <a:t>Unix-alapú operációs rendszerekben ezenkívül minden adatfolyamot is állományként  kezel a 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540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1800" y="330199"/>
            <a:ext cx="6527800" cy="1422401"/>
          </a:xfrm>
        </p:spPr>
        <p:txBody>
          <a:bodyPr/>
          <a:lstStyle/>
          <a:p>
            <a:r>
              <a:rPr lang="hu-HU" dirty="0" smtClean="0"/>
              <a:t>A fájl elnevezése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38300"/>
            <a:ext cx="7704667" cy="436151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Mindenfajta operációs rendszerben egy név azonosítja az állományt</a:t>
            </a:r>
          </a:p>
          <a:p>
            <a:r>
              <a:rPr lang="hu-HU" dirty="0" smtClean="0"/>
              <a:t>DOS operációs rendszerben max.8 karakterből álló nevet lehetett adni, majd egy pont után hárombetűs kiterjesztés következett</a:t>
            </a:r>
          </a:p>
          <a:p>
            <a:r>
              <a:rPr lang="hu-HU" dirty="0" smtClean="0"/>
              <a:t>Napjainkban már nincs ilyen megkötés, ékezetes karaktereket is lehet </a:t>
            </a:r>
            <a:r>
              <a:rPr lang="hu-HU" dirty="0" smtClean="0"/>
              <a:t>használni a </a:t>
            </a:r>
            <a:r>
              <a:rPr lang="hu-HU" dirty="0" smtClean="0"/>
              <a:t>fájlnevek megadásánál</a:t>
            </a:r>
          </a:p>
          <a:p>
            <a:r>
              <a:rPr lang="hu-HU" dirty="0" smtClean="0"/>
              <a:t>Windows rendszernél fontos a kiterjesztés , ez mutatja meg az operációs rendszer számára, hogy melyik program  tudja kezelni az adott fájlt.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Egy mappában (könyvtárban) </a:t>
            </a:r>
            <a:r>
              <a:rPr lang="hu-HU" b="1" dirty="0">
                <a:solidFill>
                  <a:srgbClr val="FF0000"/>
                </a:solidFill>
              </a:rPr>
              <a:t>a</a:t>
            </a:r>
            <a:r>
              <a:rPr lang="hu-HU" b="1" dirty="0" smtClean="0">
                <a:solidFill>
                  <a:srgbClr val="FF0000"/>
                </a:solidFill>
              </a:rPr>
              <a:t>zonos nevű fájl nem lehet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525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9095" y="221380"/>
            <a:ext cx="6530741" cy="1524001"/>
          </a:xfrm>
        </p:spPr>
        <p:txBody>
          <a:bodyPr/>
          <a:lstStyle/>
          <a:p>
            <a:r>
              <a:rPr lang="hu-HU" dirty="0" smtClean="0"/>
              <a:t>A fájl helyének megadása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63555"/>
            <a:ext cx="7704667" cy="418698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fájl helye az adattároló eszközön leírható az elérési útjával</a:t>
            </a:r>
          </a:p>
          <a:p>
            <a:r>
              <a:rPr lang="hu-HU" dirty="0" smtClean="0"/>
              <a:t>Az elérési út Windows rendszerben a mappák neveit tartalmazza ferde vonallal elválasztva.</a:t>
            </a:r>
          </a:p>
          <a:p>
            <a:r>
              <a:rPr lang="hu-HU" dirty="0" smtClean="0"/>
              <a:t>Az egyes meghajtók betűjellel vannak jelölve.</a:t>
            </a:r>
          </a:p>
          <a:p>
            <a:r>
              <a:rPr lang="hu-HU" dirty="0" smtClean="0"/>
              <a:t>PL. </a:t>
            </a:r>
            <a:r>
              <a:rPr lang="hu-HU" dirty="0" smtClean="0">
                <a:solidFill>
                  <a:srgbClr val="0070C0"/>
                </a:solidFill>
              </a:rPr>
              <a:t>c:/iskola/tortenelem/ dolgozat/ </a:t>
            </a:r>
            <a:r>
              <a:rPr lang="hu-HU" dirty="0" err="1" smtClean="0">
                <a:solidFill>
                  <a:srgbClr val="0070C0"/>
                </a:solidFill>
              </a:rPr>
              <a:t>ókor.txt</a:t>
            </a:r>
            <a:endParaRPr lang="hu-H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i="1" dirty="0"/>
              <a:t>Az </a:t>
            </a:r>
            <a:r>
              <a:rPr lang="hu-HU" i="1" dirty="0" err="1"/>
              <a:t>ókor.txt</a:t>
            </a:r>
            <a:r>
              <a:rPr lang="hu-HU" i="1" dirty="0"/>
              <a:t> nevű fájl a dolgozat mappában található, ez </a:t>
            </a:r>
            <a:r>
              <a:rPr lang="hu-HU" i="1" dirty="0" smtClean="0"/>
              <a:t>a mappa </a:t>
            </a:r>
            <a:r>
              <a:rPr lang="hu-HU" i="1" dirty="0"/>
              <a:t>a történelem mappában található, ami az iskola mappában </a:t>
            </a:r>
            <a:r>
              <a:rPr lang="hu-HU" i="1" dirty="0" smtClean="0"/>
              <a:t>van. Az iskola mappa a c meghajtó (vagyis a merevlemez) legfelső, úgynevezett gyökérkönyvtárában van</a:t>
            </a:r>
            <a:endParaRPr lang="hu-HU" i="1" dirty="0"/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842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fájl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08200"/>
            <a:ext cx="7704667" cy="3891616"/>
          </a:xfrm>
        </p:spPr>
        <p:txBody>
          <a:bodyPr/>
          <a:lstStyle/>
          <a:p>
            <a:r>
              <a:rPr lang="hu-HU" dirty="0" smtClean="0"/>
              <a:t>Az operációs rendszerek a fájlokról különböző adatokat tartanak nyílván:</a:t>
            </a:r>
          </a:p>
          <a:p>
            <a:pPr lvl="1"/>
            <a:r>
              <a:rPr lang="hu-HU" dirty="0" smtClean="0"/>
              <a:t>A fájl nagysága</a:t>
            </a:r>
          </a:p>
          <a:p>
            <a:pPr lvl="1"/>
            <a:r>
              <a:rPr lang="hu-HU" dirty="0" smtClean="0"/>
              <a:t>A fáj módosításának ideje</a:t>
            </a:r>
          </a:p>
          <a:p>
            <a:pPr lvl="1"/>
            <a:r>
              <a:rPr lang="hu-HU" dirty="0" smtClean="0"/>
              <a:t>A fájl létrehozója</a:t>
            </a:r>
          </a:p>
          <a:p>
            <a:pPr lvl="1"/>
            <a:r>
              <a:rPr lang="hu-HU" dirty="0" smtClean="0"/>
              <a:t>Elérési út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8394" y="179109"/>
            <a:ext cx="7704667" cy="999634"/>
          </a:xfrm>
        </p:spPr>
        <p:txBody>
          <a:bodyPr/>
          <a:lstStyle/>
          <a:p>
            <a:r>
              <a:rPr lang="hu-HU" dirty="0" smtClean="0"/>
              <a:t>A fájlszerkezet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9267" y="1409701"/>
            <a:ext cx="7704667" cy="497224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Az állományokat valamely </a:t>
            </a:r>
            <a:r>
              <a:rPr lang="hu-HU" dirty="0"/>
              <a:t>(mágneses, vagy optikai </a:t>
            </a:r>
            <a:r>
              <a:rPr lang="hu-HU" dirty="0" smtClean="0"/>
              <a:t>) adattárolón tárolja az operációs rendszer</a:t>
            </a:r>
          </a:p>
          <a:p>
            <a:r>
              <a:rPr lang="hu-HU" dirty="0" smtClean="0"/>
              <a:t>Az operációs rendszerek különböző állomány rendszereket alkalmaznak a fájlok szerkezetének leírására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 fájlrendszer az az általános struktúra, amely alapján az operációs rendszer elnevezi, tárolja és rendszerezi a fájlokat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Ezért más fájlszerkezetben tárolt fájl egy másik operációs rendszerrel nem biztos, hogy olvasható (pl. Linux fájlok Windowsból)</a:t>
            </a:r>
          </a:p>
          <a:p>
            <a:r>
              <a:rPr lang="hu-HU" dirty="0" smtClean="0"/>
              <a:t>A fájlszerkezetnek a mágneses adattároló lemezeken </a:t>
            </a:r>
            <a:r>
              <a:rPr lang="hu-HU" b="1" dirty="0" smtClean="0">
                <a:solidFill>
                  <a:srgbClr val="FF0000"/>
                </a:solidFill>
              </a:rPr>
              <a:t>megfelelő partíciót </a:t>
            </a:r>
            <a:r>
              <a:rPr lang="hu-HU" dirty="0" smtClean="0"/>
              <a:t>alakít ki az operációs rendszer.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73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126999"/>
            <a:ext cx="7704667" cy="1473201"/>
          </a:xfrm>
        </p:spPr>
        <p:txBody>
          <a:bodyPr/>
          <a:lstStyle/>
          <a:p>
            <a:r>
              <a:rPr lang="hu-HU" dirty="0" smtClean="0"/>
              <a:t>Fontosabb állományszerkezetek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89100"/>
            <a:ext cx="7704667" cy="431071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FAT, FAT16, FAT32 fájlrendszer: </a:t>
            </a:r>
            <a:r>
              <a:rPr lang="hu-HU" dirty="0" smtClean="0"/>
              <a:t>a DOS és korai Windows rendszerek fájlrendszerei. Nem volt lehetséges a fájlhoz kapcsolódó jogok kezelése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NTFS fájlrendszer:</a:t>
            </a:r>
            <a:r>
              <a:rPr lang="hu-HU" dirty="0" smtClean="0"/>
              <a:t> a Windows mai fájlrendszere, már képes a fájlhoz kapcsolódó jogokat kezelni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Ext</a:t>
            </a:r>
            <a:r>
              <a:rPr lang="hu-HU" dirty="0" smtClean="0">
                <a:solidFill>
                  <a:srgbClr val="FF0000"/>
                </a:solidFill>
              </a:rPr>
              <a:t>,Ext2, Ext3 fájlrendszer</a:t>
            </a:r>
            <a:r>
              <a:rPr lang="hu-HU" dirty="0" smtClean="0"/>
              <a:t>: A Linux operációs rendszer fájlrendszerei. Modernebb változatai már képesek az ékezetes karakterek használatára a fájl nevekben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ISO9660 fájlrendszer(</a:t>
            </a:r>
            <a:r>
              <a:rPr lang="hu-HU" dirty="0" err="1" smtClean="0">
                <a:solidFill>
                  <a:srgbClr val="FF0000"/>
                </a:solidFill>
              </a:rPr>
              <a:t>Joliet</a:t>
            </a:r>
            <a:r>
              <a:rPr lang="hu-HU" dirty="0" smtClean="0">
                <a:solidFill>
                  <a:srgbClr val="FF0000"/>
                </a:solidFill>
              </a:rPr>
              <a:t>)</a:t>
            </a:r>
            <a:r>
              <a:rPr lang="hu-HU" dirty="0" smtClean="0"/>
              <a:t>: CD lemezek állományrendszere. Operációs rendszertől független.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737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7548" y="197962"/>
            <a:ext cx="7704667" cy="1307185"/>
          </a:xfrm>
        </p:spPr>
        <p:txBody>
          <a:bodyPr/>
          <a:lstStyle/>
          <a:p>
            <a:r>
              <a:rPr lang="hu-HU" dirty="0" smtClean="0"/>
              <a:t>A fájl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15427"/>
            <a:ext cx="7704667" cy="4084389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Program fájl</a:t>
            </a:r>
            <a:r>
              <a:rPr lang="hu-HU" dirty="0" smtClean="0"/>
              <a:t>: </a:t>
            </a:r>
            <a:r>
              <a:rPr lang="hu-HU" dirty="0" smtClean="0"/>
              <a:t>futtatható </a:t>
            </a:r>
            <a:r>
              <a:rPr lang="hu-HU" dirty="0" smtClean="0"/>
              <a:t>programot tartalmaz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Adatfájl:</a:t>
            </a:r>
            <a:r>
              <a:rPr lang="hu-HU" dirty="0" smtClean="0"/>
              <a:t> </a:t>
            </a:r>
            <a:r>
              <a:rPr lang="hu-HU" dirty="0" smtClean="0"/>
              <a:t>valamely </a:t>
            </a:r>
            <a:r>
              <a:rPr lang="hu-HU" dirty="0" smtClean="0"/>
              <a:t>felhasználói program által létrehozott adatokat tartalmazza</a:t>
            </a:r>
          </a:p>
          <a:p>
            <a:r>
              <a:rPr lang="hu-HU" dirty="0" smtClean="0"/>
              <a:t>Az adatfájl tartalma alapján lehet:</a:t>
            </a:r>
          </a:p>
          <a:p>
            <a:pPr lvl="1"/>
            <a:r>
              <a:rPr lang="hu-HU" dirty="0" smtClean="0"/>
              <a:t>Szöveges adatfájl</a:t>
            </a:r>
          </a:p>
          <a:p>
            <a:pPr lvl="1"/>
            <a:r>
              <a:rPr lang="hu-HU" dirty="0" smtClean="0"/>
              <a:t>Képfájl</a:t>
            </a:r>
          </a:p>
          <a:p>
            <a:pPr lvl="1"/>
            <a:r>
              <a:rPr lang="hu-HU" dirty="0" smtClean="0"/>
              <a:t>Videó fájl (mozgókép)</a:t>
            </a:r>
          </a:p>
          <a:p>
            <a:pPr lvl="1"/>
            <a:r>
              <a:rPr lang="hu-HU" dirty="0" smtClean="0"/>
              <a:t>hangfájl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281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230</TotalTime>
  <Words>1147</Words>
  <Application>Microsoft Office PowerPoint</Application>
  <PresentationFormat>Diavetítés a képernyőre (4:3 oldalarány)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8" baseType="lpstr">
      <vt:lpstr>Arial</vt:lpstr>
      <vt:lpstr>Corbel</vt:lpstr>
      <vt:lpstr>Wingdings</vt:lpstr>
      <vt:lpstr>Parallaxis</vt:lpstr>
      <vt:lpstr>Állománykezelés</vt:lpstr>
      <vt:lpstr>A tétel- állománykezelés</vt:lpstr>
      <vt:lpstr>Az állomány (fájl) fogalma</vt:lpstr>
      <vt:lpstr>A fájl elnevezése</vt:lpstr>
      <vt:lpstr>A fájl helyének megadása</vt:lpstr>
      <vt:lpstr>A fájl jellemzői</vt:lpstr>
      <vt:lpstr>A fájlszerkezet</vt:lpstr>
      <vt:lpstr>Fontosabb állományszerkezetek</vt:lpstr>
      <vt:lpstr>A fájl típusai</vt:lpstr>
      <vt:lpstr>A fájlok típusai-attribútumok szerint</vt:lpstr>
      <vt:lpstr>Néhány gyakori fájl kiterjesztés</vt:lpstr>
      <vt:lpstr>Állomány keresése</vt:lpstr>
      <vt:lpstr>Címke hozzáadása fájlhoz</vt:lpstr>
      <vt:lpstr>Fájl tulajdonságainak megváltoztatása</vt:lpstr>
      <vt:lpstr>Fájl keresése Windows operációs rendszerben</vt:lpstr>
      <vt:lpstr>Keresés Windows 10 rendszeren</vt:lpstr>
      <vt:lpstr>Összetett keresés  beállításai (win 10)</vt:lpstr>
      <vt:lpstr>Fájl keresése keresőmezővel egy adott mappában</vt:lpstr>
      <vt:lpstr>Keresőmező a mappában</vt:lpstr>
      <vt:lpstr>Keresőmező a Start menüben- Windows  7 rendszeren</vt:lpstr>
      <vt:lpstr>Keresés a fájl nagysága alapján a fájllista fejléc segítségével</vt:lpstr>
      <vt:lpstr>Fájl keresése tulajdonság alapján</vt:lpstr>
      <vt:lpstr>Keresés logikai operátorokkal</vt:lpstr>
      <vt:lpstr>Állomány megnyitása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35</cp:revision>
  <dcterms:created xsi:type="dcterms:W3CDTF">2016-05-11T14:55:25Z</dcterms:created>
  <dcterms:modified xsi:type="dcterms:W3CDTF">2016-05-16T15:15:30Z</dcterms:modified>
</cp:coreProperties>
</file>