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8" r:id="rId20"/>
    <p:sldId id="279" r:id="rId21"/>
    <p:sldId id="280" r:id="rId22"/>
    <p:sldId id="274" r:id="rId23"/>
    <p:sldId id="275" r:id="rId24"/>
    <p:sldId id="276" r:id="rId25"/>
    <p:sldId id="277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78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09575" y="-4763"/>
            <a:ext cx="3761184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6301" y="1380069"/>
            <a:ext cx="6430967" cy="2616199"/>
          </a:xfrm>
        </p:spPr>
        <p:txBody>
          <a:bodyPr anchor="b">
            <a:normAutofit/>
          </a:bodyPr>
          <a:lstStyle>
            <a:lvl1pPr algn="r">
              <a:defRPr sz="4500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6533" y="3996267"/>
            <a:ext cx="5240734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1575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99309" y="5883276"/>
            <a:ext cx="324303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4732865"/>
            <a:ext cx="7514033" cy="566738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509" y="932112"/>
            <a:ext cx="6169458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5299603"/>
            <a:ext cx="7514033" cy="493712"/>
          </a:xfrm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0"/>
            <a:ext cx="7514033" cy="3048000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5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1"/>
            <a:ext cx="6742509" cy="27431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7609" y="3428999"/>
            <a:ext cx="6399611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3308581"/>
            <a:ext cx="7514032" cy="1468800"/>
          </a:xfrm>
        </p:spPr>
        <p:txBody>
          <a:bodyPr anchor="b">
            <a:normAutofit/>
          </a:bodyPr>
          <a:lstStyle>
            <a:lvl1pPr algn="r">
              <a:defRPr sz="2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7381"/>
            <a:ext cx="7514033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1"/>
            <a:ext cx="6742509" cy="27431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5" y="3886200"/>
            <a:ext cx="7514033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5200"/>
            <a:ext cx="7514033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1"/>
            <a:ext cx="7514034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4" y="3505200"/>
            <a:ext cx="7514035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5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9492" y="685800"/>
            <a:ext cx="1327777" cy="5105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4" y="685800"/>
            <a:ext cx="6014807" cy="510540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3" y="5867132"/>
            <a:ext cx="41337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9210" y="2666999"/>
            <a:ext cx="6698060" cy="2110382"/>
          </a:xfrm>
        </p:spPr>
        <p:txBody>
          <a:bodyPr anchor="b"/>
          <a:lstStyle>
            <a:lvl1pPr algn="r">
              <a:defRPr sz="3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9209" y="4777381"/>
            <a:ext cx="669806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175259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5" y="2667000"/>
            <a:ext cx="3671291" cy="312420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5975" y="2667000"/>
            <a:ext cx="3671292" cy="312420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134" y="2658533"/>
            <a:ext cx="345539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233" y="3335337"/>
            <a:ext cx="3671292" cy="2455862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366" y="2667000"/>
            <a:ext cx="3466903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5975" y="3335337"/>
            <a:ext cx="3671292" cy="2455862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1600200"/>
            <a:ext cx="2661841" cy="13716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6525" y="685800"/>
            <a:ext cx="4680743" cy="5105401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2971800"/>
            <a:ext cx="266184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43" y="1752599"/>
            <a:ext cx="4069619" cy="1371600"/>
          </a:xfrm>
        </p:spPr>
        <p:txBody>
          <a:bodyPr anchor="b">
            <a:normAutofit/>
          </a:bodyPr>
          <a:lstStyle>
            <a:lvl1pPr algn="ctr">
              <a:defRPr sz="21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6011" y="914400"/>
            <a:ext cx="246073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043" y="3124199"/>
            <a:ext cx="406961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3109" y="1"/>
            <a:ext cx="1827610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3" y="2667000"/>
            <a:ext cx="7514035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9492" y="5883276"/>
            <a:ext cx="857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9210" y="5883276"/>
            <a:ext cx="53131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3893" y="5883276"/>
            <a:ext cx="413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342900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Tömörítés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5194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3" y="482600"/>
            <a:ext cx="7514035" cy="1295400"/>
          </a:xfrm>
        </p:spPr>
        <p:txBody>
          <a:bodyPr/>
          <a:lstStyle/>
          <a:p>
            <a:r>
              <a:rPr lang="hu-HU" dirty="0" smtClean="0"/>
              <a:t>Az aritmetikai kódolás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993900"/>
            <a:ext cx="7514035" cy="3797301"/>
          </a:xfrm>
        </p:spPr>
        <p:txBody>
          <a:bodyPr>
            <a:normAutofit/>
          </a:bodyPr>
          <a:lstStyle/>
          <a:p>
            <a:r>
              <a:rPr lang="hu-HU" sz="2400" dirty="0" smtClean="0"/>
              <a:t>Statisztikai tömörítő eljárás</a:t>
            </a:r>
          </a:p>
          <a:p>
            <a:r>
              <a:rPr lang="hu-HU" sz="2400" dirty="0" smtClean="0"/>
              <a:t>Claude </a:t>
            </a:r>
            <a:r>
              <a:rPr lang="hu-HU" sz="2400" dirty="0" err="1" smtClean="0"/>
              <a:t>Shannon</a:t>
            </a:r>
            <a:r>
              <a:rPr lang="hu-HU" sz="2400" dirty="0" smtClean="0"/>
              <a:t> dolgozta ki az alapelvét 1948-ban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A tömörítendő jelsorozat elmeihez az előfordulásuk gyakorisága alapján rendeli egy számtartomány  részintervallumát.</a:t>
            </a:r>
          </a:p>
          <a:p>
            <a:r>
              <a:rPr lang="hu-HU" sz="2400" dirty="0" smtClean="0"/>
              <a:t>Sok számítást igénylő, erőforrás igényes tömörítés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459455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3" y="520700"/>
            <a:ext cx="7514035" cy="1041400"/>
          </a:xfrm>
        </p:spPr>
        <p:txBody>
          <a:bodyPr/>
          <a:lstStyle/>
          <a:p>
            <a:r>
              <a:rPr lang="hu-HU" dirty="0" smtClean="0"/>
              <a:t>Fraktáltömörítés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879600"/>
            <a:ext cx="7514035" cy="3911601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 digitális képek egyik tömörítő eljárása</a:t>
            </a:r>
          </a:p>
          <a:p>
            <a:r>
              <a:rPr lang="hu-HU" sz="2400" dirty="0" smtClean="0"/>
              <a:t>Veszteséges tömörítés</a:t>
            </a:r>
          </a:p>
          <a:p>
            <a:r>
              <a:rPr lang="hu-HU" sz="2400" dirty="0" smtClean="0"/>
              <a:t>A képek hasonló részeit keresi ki és hagyja el.</a:t>
            </a:r>
          </a:p>
          <a:p>
            <a:r>
              <a:rPr lang="hu-HU" sz="2400" dirty="0" smtClean="0"/>
              <a:t>Nagy számítási igényű eljárás (időigényes)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815990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2" y="356134"/>
            <a:ext cx="7514035" cy="1042737"/>
          </a:xfrm>
        </p:spPr>
        <p:txBody>
          <a:bodyPr/>
          <a:lstStyle/>
          <a:p>
            <a:r>
              <a:rPr lang="hu-HU" dirty="0" smtClean="0"/>
              <a:t>Önkicsomagoló állomány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511167"/>
            <a:ext cx="7514035" cy="4831882"/>
          </a:xfrm>
        </p:spPr>
        <p:txBody>
          <a:bodyPr>
            <a:normAutofit/>
          </a:bodyPr>
          <a:lstStyle/>
          <a:p>
            <a:r>
              <a:rPr lang="hu-HU" sz="2400" dirty="0" smtClean="0"/>
              <a:t>Gyakran problémát okoz, hogy a tömörített állományt hogyan csomagoljuk ki egy olyan számítógépen, amelyen esetleg nincs a megfelelő program</a:t>
            </a:r>
          </a:p>
          <a:p>
            <a:r>
              <a:rPr lang="hu-HU" sz="2400" dirty="0" smtClean="0"/>
              <a:t>Ezért lehetséges a tömörített állományba belecsomagolni a </a:t>
            </a:r>
            <a:r>
              <a:rPr lang="hu-HU" sz="2400" dirty="0" smtClean="0"/>
              <a:t>kicsomagolást végző modult</a:t>
            </a:r>
          </a:p>
          <a:p>
            <a:r>
              <a:rPr lang="hu-HU" sz="2400" dirty="0" smtClean="0">
                <a:solidFill>
                  <a:srgbClr val="FF0000"/>
                </a:solidFill>
              </a:rPr>
              <a:t>Ezek </a:t>
            </a:r>
            <a:r>
              <a:rPr lang="hu-HU" sz="2400" dirty="0" smtClean="0">
                <a:solidFill>
                  <a:srgbClr val="FF0000"/>
                </a:solidFill>
              </a:rPr>
              <a:t>az állományok egy kattintással kicsomagolhatóak, akkor is ha gépen nincs a megfelelő tömörítő program</a:t>
            </a:r>
            <a:r>
              <a:rPr lang="hu-HU" sz="24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hu-HU" sz="2400" dirty="0" smtClean="0"/>
              <a:t>Az önkicsomagoló állományok .</a:t>
            </a:r>
            <a:r>
              <a:rPr lang="hu-HU" sz="2400" dirty="0" err="1" smtClean="0"/>
              <a:t>exe</a:t>
            </a:r>
            <a:r>
              <a:rPr lang="hu-HU" sz="2400" dirty="0" smtClean="0"/>
              <a:t> kiterjesztést kapnak</a:t>
            </a:r>
          </a:p>
          <a:p>
            <a:r>
              <a:rPr lang="hu-HU" sz="2400" dirty="0" smtClean="0"/>
              <a:t>A tömörítő programok általában  a „SFX fájl/ </a:t>
            </a:r>
            <a:r>
              <a:rPr lang="hu-HU" sz="2400" dirty="0" err="1" smtClean="0"/>
              <a:t>archivum</a:t>
            </a:r>
            <a:r>
              <a:rPr lang="hu-HU" sz="2400" dirty="0" smtClean="0"/>
              <a:t> létrehozás”  menüponttal készítik el az önkicsomagoló állományt</a:t>
            </a:r>
            <a:endParaRPr lang="hu-HU" sz="2400" dirty="0" smtClean="0"/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105183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3" y="431800"/>
            <a:ext cx="7514035" cy="1041400"/>
          </a:xfrm>
        </p:spPr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röptömörítés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790700"/>
            <a:ext cx="7514035" cy="4000501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Alapesetben a tömörítés két lépésben történik (a fájl olvasása, majd a tömörített jel létrehozása)</a:t>
            </a:r>
          </a:p>
          <a:p>
            <a:r>
              <a:rPr lang="hu-HU" sz="2400" dirty="0" smtClean="0"/>
              <a:t> </a:t>
            </a:r>
            <a:r>
              <a:rPr lang="hu-HU" sz="2400" dirty="0" smtClean="0">
                <a:solidFill>
                  <a:srgbClr val="FF0000"/>
                </a:solidFill>
              </a:rPr>
              <a:t>A tömörítés folyamata egy lépésben megy végbe a </a:t>
            </a:r>
            <a:r>
              <a:rPr lang="hu-HU" sz="2400" dirty="0" err="1" smtClean="0">
                <a:solidFill>
                  <a:srgbClr val="FF0000"/>
                </a:solidFill>
              </a:rPr>
              <a:t>röptömörítés</a:t>
            </a:r>
            <a:r>
              <a:rPr lang="hu-HU" sz="2400" dirty="0" smtClean="0">
                <a:solidFill>
                  <a:srgbClr val="FF0000"/>
                </a:solidFill>
              </a:rPr>
              <a:t> esetén</a:t>
            </a:r>
          </a:p>
          <a:p>
            <a:r>
              <a:rPr lang="hu-HU" sz="2400" dirty="0" smtClean="0"/>
              <a:t>A jelek olvasása során megtörténik a tömörített jel létrehozása</a:t>
            </a:r>
          </a:p>
          <a:p>
            <a:r>
              <a:rPr lang="hu-HU" sz="2400" dirty="0" smtClean="0"/>
              <a:t>A kicsomagolás is megvalósulhat egy lépésben (fájl olvasása és kitömörítése egy lépésben valósul meg)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067390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2" y="419100"/>
            <a:ext cx="7514035" cy="1346200"/>
          </a:xfrm>
        </p:spPr>
        <p:txBody>
          <a:bodyPr/>
          <a:lstStyle/>
          <a:p>
            <a:r>
              <a:rPr lang="hu-HU" dirty="0" smtClean="0"/>
              <a:t>Többszeletes tömörítés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1" y="1765300"/>
            <a:ext cx="7514035" cy="4025901"/>
          </a:xfrm>
        </p:spPr>
        <p:txBody>
          <a:bodyPr>
            <a:noAutofit/>
          </a:bodyPr>
          <a:lstStyle/>
          <a:p>
            <a:r>
              <a:rPr lang="hu-HU" sz="2400" dirty="0" smtClean="0"/>
              <a:t>A tömörítő programok lehetőséget adnak az állományok feldarabolására</a:t>
            </a:r>
          </a:p>
          <a:p>
            <a:r>
              <a:rPr lang="hu-HU" sz="2400" dirty="0" smtClean="0"/>
              <a:t>Ekkor több tömörített állomány jön létre a tömöríteni kívánt állományból</a:t>
            </a:r>
          </a:p>
          <a:p>
            <a:r>
              <a:rPr lang="hu-HU" sz="2400" dirty="0" smtClean="0"/>
              <a:t>Ezek a tömörített állományok egy csomagot képeznek</a:t>
            </a:r>
          </a:p>
          <a:p>
            <a:r>
              <a:rPr lang="hu-HU" sz="2400" dirty="0" smtClean="0"/>
              <a:t>A felhasználó beállíthatja, hogy milyen nagyságú állományokra akarja feldarabolni az adott állományt</a:t>
            </a:r>
          </a:p>
          <a:p>
            <a:r>
              <a:rPr lang="hu-HU" sz="2400" dirty="0" smtClean="0"/>
              <a:t>Így kisebb méretű állományok jönnek létre, könnyebben letölthetőek az interneten, vagy szállíthatóak </a:t>
            </a:r>
            <a:r>
              <a:rPr lang="hu-HU" sz="2400" dirty="0" err="1" smtClean="0"/>
              <a:t>pendrive-on</a:t>
            </a:r>
            <a:r>
              <a:rPr lang="hu-HU" sz="2400" dirty="0" smtClean="0"/>
              <a:t>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964815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5634" y="482600"/>
            <a:ext cx="7514035" cy="965200"/>
          </a:xfrm>
        </p:spPr>
        <p:txBody>
          <a:bodyPr/>
          <a:lstStyle/>
          <a:p>
            <a:r>
              <a:rPr lang="hu-HU" dirty="0" smtClean="0"/>
              <a:t>File- és </a:t>
            </a:r>
            <a:r>
              <a:rPr lang="hu-HU" dirty="0"/>
              <a:t>d</a:t>
            </a:r>
            <a:r>
              <a:rPr lang="hu-HU" dirty="0" smtClean="0"/>
              <a:t>rive tömörítés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857080"/>
            <a:ext cx="7514035" cy="4188121"/>
          </a:xfrm>
        </p:spPr>
        <p:txBody>
          <a:bodyPr>
            <a:noAutofit/>
          </a:bodyPr>
          <a:lstStyle/>
          <a:p>
            <a:r>
              <a:rPr lang="hu-HU" sz="2400" dirty="0" smtClean="0"/>
              <a:t>Nemcsak egy állományt, hanem több állományt is tömöríthetünk egy fájlba.</a:t>
            </a:r>
          </a:p>
          <a:p>
            <a:r>
              <a:rPr lang="hu-HU" sz="2400" dirty="0" smtClean="0"/>
              <a:t>Gyakran előfordul, hogy több fájlt tartalmazó mappát tömörítünk</a:t>
            </a:r>
          </a:p>
          <a:p>
            <a:r>
              <a:rPr lang="hu-HU" sz="2400" dirty="0" smtClean="0"/>
              <a:t>Lehetséges egy adott tároló, (pl. merevlemez) teljes tartalmának tömörítése egy állományba.</a:t>
            </a:r>
          </a:p>
          <a:p>
            <a:r>
              <a:rPr lang="hu-HU" sz="2400" dirty="0" smtClean="0"/>
              <a:t>Ugyanakkor nehézkes a használata, mert minden használat előtt ki kell tömöríteni, majd újra be kell tömöríteni a teljes meghajtót.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901020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2" y="698500"/>
            <a:ext cx="7514035" cy="1066800"/>
          </a:xfrm>
        </p:spPr>
        <p:txBody>
          <a:bodyPr/>
          <a:lstStyle/>
          <a:p>
            <a:r>
              <a:rPr lang="hu-HU" dirty="0" smtClean="0"/>
              <a:t>Hibakezelés a tömörítés során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2" y="2260599"/>
            <a:ext cx="7514035" cy="4597401"/>
          </a:xfrm>
        </p:spPr>
        <p:txBody>
          <a:bodyPr>
            <a:normAutofit/>
          </a:bodyPr>
          <a:lstStyle/>
          <a:p>
            <a:r>
              <a:rPr lang="hu-HU" sz="2400" dirty="0" smtClean="0"/>
              <a:t>Mivel a tömörített állományok redundanciája kicsi, fontos a fájl sérülések felismerése,mert nem állítható helyre a fájl tartalma adatvesztés esetén.</a:t>
            </a:r>
          </a:p>
          <a:p>
            <a:r>
              <a:rPr lang="hu-HU" sz="2400" dirty="0" smtClean="0"/>
              <a:t>Ezért szokás a tömörítés során egy ellenőrző állományt készíteni</a:t>
            </a:r>
          </a:p>
          <a:p>
            <a:r>
              <a:rPr lang="hu-HU" sz="2400" dirty="0" smtClean="0"/>
              <a:t>Kicsomagolás után ezt  össze lehet hasonlítani az akkor készült ellenőrző állománnyal</a:t>
            </a:r>
          </a:p>
          <a:p>
            <a:r>
              <a:rPr lang="hu-HU" sz="2400" dirty="0" smtClean="0"/>
              <a:t>Amennyiben a két állomány nem egyezik, a fájl sérült, a tömörítő program figyelmezteti a felhasználót.</a:t>
            </a:r>
          </a:p>
          <a:p>
            <a:r>
              <a:rPr lang="hu-HU" sz="2400" dirty="0" smtClean="0"/>
              <a:t>Az ellenőrző összeget a CRC fájlban tárolják.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79058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98934" y="342900"/>
            <a:ext cx="7514035" cy="977900"/>
          </a:xfrm>
        </p:spPr>
        <p:txBody>
          <a:bodyPr/>
          <a:lstStyle/>
          <a:p>
            <a:r>
              <a:rPr lang="hu-HU" dirty="0" smtClean="0"/>
              <a:t>Tömörítő programok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98934" y="1409351"/>
            <a:ext cx="8145066" cy="5125440"/>
          </a:xfrm>
        </p:spPr>
        <p:txBody>
          <a:bodyPr>
            <a:normAutofit fontScale="85000" lnSpcReduction="20000"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WINZIP</a:t>
            </a:r>
            <a:r>
              <a:rPr lang="hu-HU" dirty="0" smtClean="0"/>
              <a:t>: </a:t>
            </a:r>
          </a:p>
          <a:p>
            <a:pPr lvl="1"/>
            <a:r>
              <a:rPr lang="hu-HU" sz="2000" dirty="0" smtClean="0"/>
              <a:t> ZIP formátumba tömörít</a:t>
            </a:r>
          </a:p>
          <a:p>
            <a:pPr lvl="1"/>
            <a:r>
              <a:rPr lang="hu-HU" sz="2000" dirty="0" smtClean="0"/>
              <a:t> kitömöríteni képes az ismert tömörített formátumokat (RAR, 7Z,</a:t>
            </a:r>
            <a:r>
              <a:rPr lang="hu-HU" sz="2000" dirty="0" err="1" smtClean="0"/>
              <a:t>Arj</a:t>
            </a:r>
            <a:r>
              <a:rPr lang="hu-HU" sz="2000" dirty="0" smtClean="0"/>
              <a:t>,TAR stb.)</a:t>
            </a:r>
          </a:p>
          <a:p>
            <a:pPr lvl="1"/>
            <a:r>
              <a:rPr lang="hu-HU" sz="2000" dirty="0" smtClean="0"/>
              <a:t>Windows és </a:t>
            </a:r>
            <a:r>
              <a:rPr lang="hu-HU" sz="2000" dirty="0" err="1" smtClean="0"/>
              <a:t>Android</a:t>
            </a:r>
            <a:r>
              <a:rPr lang="hu-HU" sz="2000" dirty="0" smtClean="0"/>
              <a:t> rendszerre készült változati vannak</a:t>
            </a:r>
          </a:p>
          <a:p>
            <a:pPr lvl="1"/>
            <a:r>
              <a:rPr lang="hu-HU" sz="2000" dirty="0" smtClean="0"/>
              <a:t>30 napig ingyenes próbaverzió</a:t>
            </a:r>
          </a:p>
          <a:p>
            <a:r>
              <a:rPr lang="hu-HU" sz="2000" b="1" dirty="0" smtClean="0">
                <a:solidFill>
                  <a:srgbClr val="FF0000"/>
                </a:solidFill>
              </a:rPr>
              <a:t>WINRAR</a:t>
            </a:r>
          </a:p>
          <a:p>
            <a:pPr lvl="1"/>
            <a:r>
              <a:rPr lang="hu-HU" sz="2000" dirty="0" smtClean="0"/>
              <a:t>Alapformátuma a RAR állomány</a:t>
            </a:r>
          </a:p>
          <a:p>
            <a:pPr lvl="1"/>
            <a:r>
              <a:rPr lang="hu-HU" sz="2000" dirty="0" err="1" smtClean="0"/>
              <a:t>Rar</a:t>
            </a:r>
            <a:r>
              <a:rPr lang="hu-HU" sz="2000" dirty="0" smtClean="0"/>
              <a:t>  és </a:t>
            </a:r>
            <a:r>
              <a:rPr lang="hu-HU" sz="2000" dirty="0" err="1" smtClean="0"/>
              <a:t>Zip</a:t>
            </a:r>
            <a:r>
              <a:rPr lang="hu-HU" sz="2000" dirty="0" smtClean="0"/>
              <a:t> formátumba tud tömöríteni</a:t>
            </a:r>
          </a:p>
          <a:p>
            <a:pPr lvl="1"/>
            <a:r>
              <a:rPr lang="hu-HU" sz="2000" dirty="0" smtClean="0"/>
              <a:t>Kitömöríteni tud minden ismert formátumból</a:t>
            </a:r>
          </a:p>
          <a:p>
            <a:pPr lvl="1"/>
            <a:r>
              <a:rPr lang="hu-HU" sz="2000" dirty="0" smtClean="0"/>
              <a:t>Kereskedelmi szoftver (40 napos próbaidő után fizetni kell érte)</a:t>
            </a:r>
          </a:p>
          <a:p>
            <a:r>
              <a:rPr lang="hu-HU" sz="2000" b="1" dirty="0" smtClean="0">
                <a:solidFill>
                  <a:srgbClr val="FF0000"/>
                </a:solidFill>
              </a:rPr>
              <a:t>7ZIp</a:t>
            </a:r>
          </a:p>
          <a:p>
            <a:pPr lvl="1"/>
            <a:r>
              <a:rPr lang="hu-HU" sz="2000" dirty="0" smtClean="0"/>
              <a:t>Ingyenes, szabad program</a:t>
            </a:r>
          </a:p>
          <a:p>
            <a:pPr lvl="1"/>
            <a:r>
              <a:rPr lang="hu-HU" sz="2000" dirty="0" smtClean="0"/>
              <a:t>Minden fontos operációs rendszerre  készül változata</a:t>
            </a:r>
          </a:p>
          <a:p>
            <a:pPr lvl="1"/>
            <a:r>
              <a:rPr lang="hu-HU" sz="2000" dirty="0" smtClean="0"/>
              <a:t>Tömöríteni tud 7z, ZIP,TAR ,WIM formátumba</a:t>
            </a:r>
          </a:p>
          <a:p>
            <a:pPr lvl="1"/>
            <a:r>
              <a:rPr lang="hu-HU" sz="2000" dirty="0" smtClean="0"/>
              <a:t>Kitömöríteni tud minden ismert tömörített formátumból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14341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11634" y="444500"/>
            <a:ext cx="7514035" cy="838200"/>
          </a:xfrm>
        </p:spPr>
        <p:txBody>
          <a:bodyPr/>
          <a:lstStyle/>
          <a:p>
            <a:r>
              <a:rPr lang="hu-HU" dirty="0" smtClean="0"/>
              <a:t>Néhány </a:t>
            </a:r>
            <a:r>
              <a:rPr lang="hu-HU" dirty="0"/>
              <a:t>t</a:t>
            </a:r>
            <a:r>
              <a:rPr lang="hu-HU" dirty="0" smtClean="0"/>
              <a:t>ömörített állománytípus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76733" y="1854200"/>
            <a:ext cx="7514035" cy="3784601"/>
          </a:xfrm>
        </p:spPr>
        <p:txBody>
          <a:bodyPr>
            <a:no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</a:rPr>
              <a:t>ARJ:</a:t>
            </a:r>
            <a:r>
              <a:rPr lang="hu-HU" sz="2400" dirty="0" smtClean="0"/>
              <a:t> Az </a:t>
            </a:r>
            <a:r>
              <a:rPr lang="hu-HU" sz="2400" dirty="0" err="1" smtClean="0"/>
              <a:t>Arj</a:t>
            </a:r>
            <a:r>
              <a:rPr lang="hu-HU" sz="2400" dirty="0" smtClean="0"/>
              <a:t> program formátuma, veszteségmentes tömörítés </a:t>
            </a:r>
            <a:r>
              <a:rPr lang="hu-HU" sz="2400" dirty="0" smtClean="0"/>
              <a:t>a jellemző</a:t>
            </a:r>
            <a:r>
              <a:rPr lang="hu-HU" sz="2400" dirty="0" smtClean="0"/>
              <a:t>.  </a:t>
            </a:r>
          </a:p>
          <a:p>
            <a:r>
              <a:rPr lang="hu-HU" sz="2400" b="1" dirty="0" smtClean="0">
                <a:solidFill>
                  <a:srgbClr val="FF0000"/>
                </a:solidFill>
              </a:rPr>
              <a:t>ZIP</a:t>
            </a:r>
            <a:r>
              <a:rPr lang="hu-HU" sz="2400" dirty="0" smtClean="0"/>
              <a:t>:a legtöbb program kezelni tudja, veszteségmentes tömörítést valósít meg</a:t>
            </a:r>
          </a:p>
          <a:p>
            <a:r>
              <a:rPr lang="hu-HU" sz="2400" b="1" dirty="0" smtClean="0">
                <a:solidFill>
                  <a:srgbClr val="FF0000"/>
                </a:solidFill>
              </a:rPr>
              <a:t>RAR</a:t>
            </a:r>
            <a:r>
              <a:rPr lang="hu-HU" sz="2400" dirty="0" smtClean="0"/>
              <a:t>: a WINRAR program állománya, más tömörítő programok korlátozással kezelik.</a:t>
            </a:r>
          </a:p>
          <a:p>
            <a:r>
              <a:rPr lang="hu-HU" sz="2400" b="1" dirty="0" smtClean="0">
                <a:solidFill>
                  <a:srgbClr val="FF0000"/>
                </a:solidFill>
              </a:rPr>
              <a:t>JPG</a:t>
            </a:r>
            <a:r>
              <a:rPr lang="hu-HU" sz="2400" dirty="0" smtClean="0"/>
              <a:t>: a képeknél alkalmazott állomány veszteséges tömörítés .</a:t>
            </a:r>
          </a:p>
          <a:p>
            <a:r>
              <a:rPr lang="hu-HU" sz="2400" b="1" dirty="0" smtClean="0">
                <a:solidFill>
                  <a:srgbClr val="FF0000"/>
                </a:solidFill>
              </a:rPr>
              <a:t>MP3</a:t>
            </a:r>
            <a:r>
              <a:rPr lang="hu-HU" sz="2400" dirty="0" smtClean="0"/>
              <a:t>: hang tárolására alkalmazott állomány, veszteséges tömörítés jellemzi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3002350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4" y="509048"/>
            <a:ext cx="7514035" cy="1269476"/>
          </a:xfrm>
        </p:spPr>
        <p:txBody>
          <a:bodyPr/>
          <a:lstStyle/>
          <a:p>
            <a:r>
              <a:rPr lang="hu-HU" dirty="0" smtClean="0"/>
              <a:t>Tömörítés a Windows beépített tömörítőjével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970202"/>
            <a:ext cx="7514035" cy="3820999"/>
          </a:xfrm>
        </p:spPr>
        <p:txBody>
          <a:bodyPr>
            <a:normAutofit/>
          </a:bodyPr>
          <a:lstStyle/>
          <a:p>
            <a:r>
              <a:rPr lang="hu-HU" dirty="0" smtClean="0"/>
              <a:t>Amennyiben nem telepítünk egy tömörítő programot sem, akkor is elérhető a Windows operációs rendszer tömörítője</a:t>
            </a:r>
          </a:p>
          <a:p>
            <a:r>
              <a:rPr lang="hu-HU" dirty="0" smtClean="0"/>
              <a:t>A jobb gombbal előhívható helyi menüből választhatóak ki a parancsok.</a:t>
            </a:r>
          </a:p>
          <a:p>
            <a:pPr>
              <a:buNone/>
            </a:pPr>
            <a:r>
              <a:rPr lang="hu-HU" b="1" dirty="0" smtClean="0">
                <a:solidFill>
                  <a:srgbClr val="FF0000"/>
                </a:solidFill>
              </a:rPr>
              <a:t>Tömörítés</a:t>
            </a:r>
            <a:r>
              <a:rPr lang="hu-HU" dirty="0" smtClean="0"/>
              <a:t>: </a:t>
            </a:r>
          </a:p>
          <a:p>
            <a:pPr lvl="1"/>
            <a:r>
              <a:rPr lang="hu-HU" dirty="0" smtClean="0"/>
              <a:t>a tömöríteni kívánt fájlon vagy mappán kattintunk jobb gombbal.</a:t>
            </a:r>
          </a:p>
          <a:p>
            <a:pPr lvl="1"/>
            <a:r>
              <a:rPr lang="hu-HU" dirty="0" smtClean="0"/>
              <a:t>A menüből </a:t>
            </a:r>
            <a:r>
              <a:rPr lang="hu-HU" b="1" dirty="0" smtClean="0"/>
              <a:t>a Küldés </a:t>
            </a:r>
            <a:r>
              <a:rPr lang="hu-HU" dirty="0" smtClean="0"/>
              <a:t>parancsot/majd azon belül a </a:t>
            </a:r>
            <a:r>
              <a:rPr lang="hu-HU" b="1" dirty="0" smtClean="0"/>
              <a:t>tömörített mappa</a:t>
            </a:r>
            <a:r>
              <a:rPr lang="hu-HU" dirty="0" smtClean="0"/>
              <a:t> parancsot választjuk ki.</a:t>
            </a:r>
          </a:p>
          <a:p>
            <a:pPr>
              <a:buNone/>
            </a:pPr>
            <a:r>
              <a:rPr lang="hu-HU" b="1" dirty="0" smtClean="0">
                <a:solidFill>
                  <a:srgbClr val="FF0000"/>
                </a:solidFill>
              </a:rPr>
              <a:t>Kitömörítés: </a:t>
            </a:r>
          </a:p>
          <a:p>
            <a:pPr lvl="1"/>
            <a:r>
              <a:rPr lang="hu-HU" dirty="0" smtClean="0"/>
              <a:t>a tömörített mappán jobb gombbal kattintunk,</a:t>
            </a:r>
          </a:p>
          <a:p>
            <a:pPr lvl="1"/>
            <a:r>
              <a:rPr lang="hu-HU" dirty="0" smtClean="0"/>
              <a:t>majd az </a:t>
            </a:r>
            <a:r>
              <a:rPr lang="hu-HU" b="1" dirty="0" smtClean="0"/>
              <a:t>Összes kibontása </a:t>
            </a:r>
            <a:r>
              <a:rPr lang="hu-HU" dirty="0" smtClean="0"/>
              <a:t>parancsot választjuk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5633" y="406400"/>
            <a:ext cx="6951267" cy="990600"/>
          </a:xfrm>
        </p:spPr>
        <p:txBody>
          <a:bodyPr/>
          <a:lstStyle/>
          <a:p>
            <a:r>
              <a:rPr lang="hu-HU" dirty="0" smtClean="0"/>
              <a:t>A tétel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4248" y="1257300"/>
            <a:ext cx="7514035" cy="4635500"/>
          </a:xfrm>
        </p:spPr>
        <p:txBody>
          <a:bodyPr>
            <a:normAutofit/>
          </a:bodyPr>
          <a:lstStyle/>
          <a:p>
            <a:r>
              <a:rPr lang="hu-HU" sz="2000" dirty="0"/>
              <a:t>Miért van szükség tömörítésre? Mely állományok tömöríthetők jól és melyek </a:t>
            </a:r>
            <a:r>
              <a:rPr lang="hu-HU" sz="2000" dirty="0" smtClean="0"/>
              <a:t>nem? Mit </a:t>
            </a:r>
            <a:r>
              <a:rPr lang="hu-HU" sz="2000" dirty="0"/>
              <a:t>tud a hibaellenőrzésről és </a:t>
            </a:r>
            <a:r>
              <a:rPr lang="hu-HU" sz="2000" dirty="0" err="1"/>
              <a:t>-javításról</a:t>
            </a:r>
            <a:r>
              <a:rPr lang="hu-HU" sz="2000" dirty="0"/>
              <a:t>? Nevezzen meg három tömörítési </a:t>
            </a:r>
            <a:r>
              <a:rPr lang="hu-HU" sz="2000" dirty="0" smtClean="0"/>
              <a:t>algoritmust, majd </a:t>
            </a:r>
            <a:r>
              <a:rPr lang="hu-HU" sz="2000" dirty="0"/>
              <a:t>az egyiket ismertesse részletesen! Soroljon fel tömörítést alkalmazó fájlformátumokat! Mit tud a veszteséges és a veszteségmentes tömörítésről? Mit tud </a:t>
            </a:r>
            <a:r>
              <a:rPr lang="hu-HU" sz="2000" dirty="0" smtClean="0"/>
              <a:t>az önkicsomagoló</a:t>
            </a:r>
            <a:r>
              <a:rPr lang="hu-HU" sz="2000" dirty="0"/>
              <a:t>, a több szeletes tömörítésről, mit a </a:t>
            </a:r>
            <a:r>
              <a:rPr lang="hu-HU" sz="2000" dirty="0" err="1"/>
              <a:t>röptömörítésről</a:t>
            </a:r>
            <a:r>
              <a:rPr lang="hu-HU" sz="2000" dirty="0"/>
              <a:t>, mit az állomány-és mit a drive-tömörítésről? Soroljon fel programokat; amelyekkel a feladat </a:t>
            </a:r>
            <a:r>
              <a:rPr lang="hu-HU" sz="2000" dirty="0" smtClean="0"/>
              <a:t>megoldható! Mutassa </a:t>
            </a:r>
            <a:r>
              <a:rPr lang="hu-HU" sz="2000" dirty="0"/>
              <a:t>be egy kiválasztott tömörítő alkalmazásával a tömörítés és </a:t>
            </a:r>
            <a:r>
              <a:rPr lang="hu-HU" sz="2000" dirty="0" smtClean="0"/>
              <a:t>kicsomagolás folyamatát</a:t>
            </a:r>
            <a:r>
              <a:rPr lang="hu-HU" sz="2000" dirty="0"/>
              <a:t>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74333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98075" y="546754"/>
            <a:ext cx="7514035" cy="1005525"/>
          </a:xfrm>
        </p:spPr>
        <p:txBody>
          <a:bodyPr/>
          <a:lstStyle/>
          <a:p>
            <a:r>
              <a:rPr lang="hu-HU" dirty="0" smtClean="0"/>
              <a:t>Tömörített mappa létrehozása Windowsban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2153" y="1414021"/>
            <a:ext cx="7010400" cy="44118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50941" y="593889"/>
            <a:ext cx="7514035" cy="986672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Kitömörítés a Windows beépített tömörítőjével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7204" y="1893069"/>
            <a:ext cx="7048508" cy="37564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3" y="368300"/>
            <a:ext cx="7514035" cy="1346200"/>
          </a:xfrm>
        </p:spPr>
        <p:txBody>
          <a:bodyPr/>
          <a:lstStyle/>
          <a:p>
            <a:r>
              <a:rPr lang="hu-HU" dirty="0" smtClean="0"/>
              <a:t>A tömörítő programok használata a Windows fájlkezelőből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803400"/>
            <a:ext cx="7514035" cy="4267200"/>
          </a:xfrm>
        </p:spPr>
        <p:txBody>
          <a:bodyPr/>
          <a:lstStyle/>
          <a:p>
            <a:pPr>
              <a:buNone/>
            </a:pPr>
            <a:endParaRPr lang="hu-HU" sz="2000" dirty="0" smtClean="0"/>
          </a:p>
          <a:p>
            <a:r>
              <a:rPr lang="hu-HU" sz="2000" dirty="0" smtClean="0"/>
              <a:t>A legismertebb tömörítő programok beépülnek az Windows operációs rendszerek fájlkezelő rendszerébe</a:t>
            </a:r>
          </a:p>
          <a:p>
            <a:r>
              <a:rPr lang="hu-HU" sz="2000" dirty="0" smtClean="0"/>
              <a:t>A jobb gombbal előhívható helyi menüből elérhetőek a parancsok.</a:t>
            </a:r>
          </a:p>
          <a:p>
            <a:r>
              <a:rPr lang="hu-HU" sz="2000" dirty="0" smtClean="0"/>
              <a:t>A tömöríteni kívánt fájlon jobb gombbal kattintunk, majd a menüből kiválasztjuk a megfelelő parancsot (pl. </a:t>
            </a:r>
            <a:r>
              <a:rPr lang="hu-HU" sz="2000" dirty="0" err="1" smtClean="0"/>
              <a:t>Winrar</a:t>
            </a:r>
            <a:r>
              <a:rPr lang="hu-HU" sz="2000" dirty="0" smtClean="0"/>
              <a:t> esetén ADD </a:t>
            </a:r>
            <a:r>
              <a:rPr lang="hu-HU" sz="2000" dirty="0" err="1" smtClean="0"/>
              <a:t>to</a:t>
            </a:r>
            <a:r>
              <a:rPr lang="hu-HU" sz="2000" dirty="0" smtClean="0"/>
              <a:t> </a:t>
            </a:r>
            <a:r>
              <a:rPr lang="hu-HU" sz="2000" dirty="0" err="1" smtClean="0"/>
              <a:t>archiv</a:t>
            </a:r>
            <a:r>
              <a:rPr lang="hu-HU" sz="2000" dirty="0" smtClean="0"/>
              <a:t>…)</a:t>
            </a:r>
          </a:p>
          <a:p>
            <a:r>
              <a:rPr lang="hu-HU" sz="2000" dirty="0" smtClean="0"/>
              <a:t>Amennyiben ki akarunk tömöríteni egy állományt, ugyanígy kattintunk rajta ,majd menüből kiválasztjuk megfelelő parancsot(pl. </a:t>
            </a:r>
            <a:r>
              <a:rPr lang="hu-HU" sz="2000" dirty="0" err="1" smtClean="0"/>
              <a:t>Winrar</a:t>
            </a:r>
            <a:r>
              <a:rPr lang="hu-HU" sz="2000" dirty="0" smtClean="0"/>
              <a:t> esetén </a:t>
            </a:r>
            <a:r>
              <a:rPr lang="hu-HU" sz="2000" dirty="0" err="1" smtClean="0"/>
              <a:t>Extract</a:t>
            </a:r>
            <a:r>
              <a:rPr lang="hu-HU" sz="2000" dirty="0" smtClean="0"/>
              <a:t> here…</a:t>
            </a:r>
            <a:r>
              <a:rPr lang="hu-HU" sz="2000" dirty="0" err="1" smtClean="0"/>
              <a:t>-kibontás</a:t>
            </a:r>
            <a:r>
              <a:rPr lang="hu-HU" sz="2000" dirty="0" smtClean="0"/>
              <a:t> ide)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097139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64033" y="374650"/>
            <a:ext cx="7514035" cy="1295400"/>
          </a:xfrm>
        </p:spPr>
        <p:txBody>
          <a:bodyPr/>
          <a:lstStyle/>
          <a:p>
            <a:r>
              <a:rPr lang="hu-HU" dirty="0" smtClean="0"/>
              <a:t>A   7Zip program felülete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3233" y="1968500"/>
            <a:ext cx="735129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5493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5" y="939800"/>
            <a:ext cx="7497366" cy="1498600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0733" y="228600"/>
            <a:ext cx="7624367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1827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27534" y="203200"/>
            <a:ext cx="7514035" cy="1219200"/>
          </a:xfrm>
        </p:spPr>
        <p:txBody>
          <a:bodyPr/>
          <a:lstStyle/>
          <a:p>
            <a:r>
              <a:rPr lang="hu-HU" dirty="0" smtClean="0"/>
              <a:t>A 7 </a:t>
            </a:r>
            <a:r>
              <a:rPr lang="hu-HU" dirty="0" err="1" smtClean="0"/>
              <a:t>Zip</a:t>
            </a:r>
            <a:r>
              <a:rPr lang="hu-HU" dirty="0" smtClean="0"/>
              <a:t> program-tömörített állomány létrehozása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787" y="1422400"/>
            <a:ext cx="5876925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03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2" y="317500"/>
            <a:ext cx="7514035" cy="1028700"/>
          </a:xfrm>
        </p:spPr>
        <p:txBody>
          <a:bodyPr/>
          <a:lstStyle/>
          <a:p>
            <a:r>
              <a:rPr lang="hu-HU" dirty="0" smtClean="0"/>
              <a:t>A tömörítés célja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346200"/>
            <a:ext cx="7514035" cy="4445001"/>
          </a:xfrm>
        </p:spPr>
        <p:txBody>
          <a:bodyPr>
            <a:normAutofit/>
          </a:bodyPr>
          <a:lstStyle/>
          <a:p>
            <a:r>
              <a:rPr lang="hu-HU" sz="2000" dirty="0" smtClean="0"/>
              <a:t>Napjainkban egyre nagyobb állományokat használunk a számítógépeinken.</a:t>
            </a:r>
          </a:p>
          <a:p>
            <a:r>
              <a:rPr lang="hu-HU" sz="2000" dirty="0" smtClean="0"/>
              <a:t>A nagyméretű állományok sok helyet foglalnak a háttértáron, és letöltésük is nehéz az interneten</a:t>
            </a:r>
          </a:p>
          <a:p>
            <a:r>
              <a:rPr lang="hu-HU" sz="2000" dirty="0" smtClean="0"/>
              <a:t>Az állományok mérete különböző tömörítő eljárásokkal csökkenthető, mivel minden állomány több jelet tartalmaz, mint amennyi az információ tárolásához szükséges (redundancia).</a:t>
            </a:r>
          </a:p>
          <a:p>
            <a:r>
              <a:rPr lang="hu-HU" sz="2000" b="1" dirty="0" smtClean="0">
                <a:solidFill>
                  <a:srgbClr val="FF0000"/>
                </a:solidFill>
              </a:rPr>
              <a:t>Minél nagyobb a redundancia az adott fájl esetében, annál jobban tömöríthető</a:t>
            </a:r>
          </a:p>
          <a:p>
            <a:r>
              <a:rPr lang="hu-HU" sz="2000" dirty="0" smtClean="0"/>
              <a:t>A redundancia védelmet nyújt az állomány sérülése esetén, a tömörítés viszont mindig csökkenti a redundanciát, így fokozza  az állomány sérülékenységét.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997613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3" y="546100"/>
            <a:ext cx="7514035" cy="850900"/>
          </a:xfrm>
        </p:spPr>
        <p:txBody>
          <a:bodyPr/>
          <a:lstStyle/>
          <a:p>
            <a:r>
              <a:rPr lang="hu-HU" dirty="0" smtClean="0"/>
              <a:t>A tömörítés két fő típusa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397000"/>
            <a:ext cx="7514035" cy="497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 smtClean="0"/>
              <a:t>A tömörítő eljárások alapvetően két csoportba sorolhatóak: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000" b="1" dirty="0" smtClean="0">
                <a:solidFill>
                  <a:srgbClr val="FF0000"/>
                </a:solidFill>
              </a:rPr>
              <a:t>veszteségmentes tömörítés- </a:t>
            </a:r>
            <a:r>
              <a:rPr lang="hu-HU" sz="2000" dirty="0" smtClean="0"/>
              <a:t>a tömörített állományból pontosan, információ vesztés nélkül visszaállítható az eredeti állomány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000" b="1" dirty="0" smtClean="0">
                <a:solidFill>
                  <a:srgbClr val="FF0000"/>
                </a:solidFill>
              </a:rPr>
              <a:t>Veszteséges tömörítés</a:t>
            </a:r>
            <a:r>
              <a:rPr lang="hu-HU" sz="2000" dirty="0" smtClean="0"/>
              <a:t>: a tömörítés során bizonyos jeleket elhagy a tömörítő program, így információvesztés történik. Az információvesztés általában olyan nagyságú, hogy a minőségromlás elfogadható mértékű. Képek, hangok, filmek esetén alkalmazzák.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89080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40234" y="393700"/>
            <a:ext cx="7514035" cy="952500"/>
          </a:xfrm>
        </p:spPr>
        <p:txBody>
          <a:bodyPr/>
          <a:lstStyle/>
          <a:p>
            <a:r>
              <a:rPr lang="hu-HU" dirty="0" smtClean="0"/>
              <a:t>Tömörítési algoritmusok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841500"/>
            <a:ext cx="7514035" cy="3949701"/>
          </a:xfrm>
        </p:spPr>
        <p:txBody>
          <a:bodyPr>
            <a:normAutofit/>
          </a:bodyPr>
          <a:lstStyle/>
          <a:p>
            <a:r>
              <a:rPr lang="hu-HU" sz="2400" dirty="0" smtClean="0"/>
              <a:t>Sokféle tömörítő eljárást dolgoztak ki</a:t>
            </a:r>
          </a:p>
          <a:p>
            <a:r>
              <a:rPr lang="hu-HU" sz="2400" dirty="0" smtClean="0"/>
              <a:t>Többféle elven működnek, ezért más-más állománytípusok esetén nyújtják a legjobb tömörítést.</a:t>
            </a:r>
          </a:p>
          <a:p>
            <a:r>
              <a:rPr lang="hu-HU" sz="2400" dirty="0" smtClean="0"/>
              <a:t>Fontos jellemzőjük, hogy mennyi időre van szükségük a tömörítéshez.</a:t>
            </a:r>
          </a:p>
          <a:p>
            <a:r>
              <a:rPr lang="hu-HU" sz="2400" dirty="0" smtClean="0"/>
              <a:t>Egy-egy tömörítő program többféle tömörítő algoritmust is alkalmazhat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430717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2" y="342900"/>
            <a:ext cx="7514035" cy="1257300"/>
          </a:xfrm>
        </p:spPr>
        <p:txBody>
          <a:bodyPr/>
          <a:lstStyle/>
          <a:p>
            <a:r>
              <a:rPr lang="hu-HU" dirty="0" smtClean="0"/>
              <a:t>Tömörítő eljárások- A blokkméret kihasználása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27533" y="1600200"/>
            <a:ext cx="7514035" cy="4102100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 mágneslemezen a tárolóterületet csökkenti</a:t>
            </a:r>
          </a:p>
          <a:p>
            <a:r>
              <a:rPr lang="hu-HU" sz="2400" dirty="0" smtClean="0"/>
              <a:t>Az állományok egy–</a:t>
            </a:r>
            <a:r>
              <a:rPr lang="hu-HU" sz="2400" dirty="0" err="1" smtClean="0"/>
              <a:t>egy</a:t>
            </a:r>
            <a:r>
              <a:rPr lang="hu-HU" sz="2400" dirty="0" smtClean="0"/>
              <a:t> meghatározott nagyságú  blokkot foglalnak le a lemezen,  ez a terület akkor is le van foglalva, ha kisebb a fájl.</a:t>
            </a:r>
          </a:p>
          <a:p>
            <a:r>
              <a:rPr lang="hu-HU" sz="2400" dirty="0" smtClean="0"/>
              <a:t>Nagyobb fájlok több blokkot foglalnak el</a:t>
            </a:r>
          </a:p>
          <a:p>
            <a:r>
              <a:rPr lang="hu-HU" sz="2400" dirty="0" smtClean="0">
                <a:solidFill>
                  <a:srgbClr val="FF0000"/>
                </a:solidFill>
              </a:rPr>
              <a:t>Az ilyen fajta tömörítés több fájlt fog egybe ,így kihasználja a blokkok üres helyeit is.</a:t>
            </a:r>
          </a:p>
          <a:p>
            <a:r>
              <a:rPr lang="hu-HU" sz="2400" dirty="0" smtClean="0"/>
              <a:t>Pl. a TAR tömörítő eljárás működik ezen az elven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653564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40234" y="228600"/>
            <a:ext cx="7514035" cy="1219200"/>
          </a:xfrm>
        </p:spPr>
        <p:txBody>
          <a:bodyPr/>
          <a:lstStyle/>
          <a:p>
            <a:r>
              <a:rPr lang="hu-HU" dirty="0" smtClean="0"/>
              <a:t>A futamhossz kódolás </a:t>
            </a:r>
            <a:br>
              <a:rPr lang="hu-HU" dirty="0" smtClean="0"/>
            </a:br>
            <a:r>
              <a:rPr lang="hu-HU" dirty="0" smtClean="0"/>
              <a:t>(</a:t>
            </a:r>
            <a:r>
              <a:rPr lang="hu-HU" dirty="0" err="1" smtClean="0"/>
              <a:t>RLE-Run</a:t>
            </a:r>
            <a:r>
              <a:rPr lang="hu-HU" dirty="0" smtClean="0"/>
              <a:t> </a:t>
            </a:r>
            <a:r>
              <a:rPr lang="hu-HU" dirty="0" err="1"/>
              <a:t>L</a:t>
            </a:r>
            <a:r>
              <a:rPr lang="hu-HU" dirty="0" err="1" smtClean="0"/>
              <a:t>ength</a:t>
            </a:r>
            <a:r>
              <a:rPr lang="hu-HU" dirty="0" smtClean="0"/>
              <a:t> </a:t>
            </a:r>
            <a:r>
              <a:rPr lang="hu-HU" dirty="0" err="1" smtClean="0"/>
              <a:t>Encoding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40233" y="1562100"/>
            <a:ext cx="7514035" cy="4533900"/>
          </a:xfrm>
        </p:spPr>
        <p:txBody>
          <a:bodyPr>
            <a:normAutofit/>
          </a:bodyPr>
          <a:lstStyle/>
          <a:p>
            <a:r>
              <a:rPr lang="hu-HU" sz="2000" dirty="0" smtClean="0">
                <a:solidFill>
                  <a:srgbClr val="FF0000"/>
                </a:solidFill>
              </a:rPr>
              <a:t>Az ismétlődő jelsorozatokat helyettesíti két jellel</a:t>
            </a:r>
          </a:p>
          <a:p>
            <a:r>
              <a:rPr lang="hu-HU" sz="2000" dirty="0" smtClean="0">
                <a:solidFill>
                  <a:srgbClr val="FF0000"/>
                </a:solidFill>
              </a:rPr>
              <a:t>Az egyik jel az ismétlődő jelet írja le, a másik meg az ismétlődések számát</a:t>
            </a:r>
          </a:p>
          <a:p>
            <a:r>
              <a:rPr lang="hu-HU" sz="2000" dirty="0" smtClean="0"/>
              <a:t>Akkor eredményes, ha hosszú, azonos jelekből álló sorozatok vannak az állományban.</a:t>
            </a:r>
          </a:p>
          <a:p>
            <a:r>
              <a:rPr lang="hu-HU" sz="2000" dirty="0" smtClean="0"/>
              <a:t>Pl. 11111111-ezt  a jelet tömörítjük</a:t>
            </a:r>
          </a:p>
          <a:p>
            <a:r>
              <a:rPr lang="hu-HU" sz="2000" dirty="0" smtClean="0"/>
              <a:t>1,8 kódolt jel ( 1-ez a jel ismétlődik, 8 </a:t>
            </a:r>
            <a:r>
              <a:rPr lang="hu-HU" sz="2000" dirty="0" err="1" smtClean="0"/>
              <a:t>-ez</a:t>
            </a:r>
            <a:r>
              <a:rPr lang="hu-HU" sz="2000" dirty="0" smtClean="0"/>
              <a:t> mutatja, hogy 8-szor ismétlődik a jel)</a:t>
            </a:r>
          </a:p>
          <a:p>
            <a:r>
              <a:rPr lang="hu-HU" sz="2000" dirty="0" smtClean="0"/>
              <a:t>Veszteségmentes tömörítés</a:t>
            </a:r>
          </a:p>
          <a:p>
            <a:r>
              <a:rPr lang="hu-HU" sz="2000" dirty="0" smtClean="0"/>
              <a:t>Hátrány,a hogy külön jelet kell alkalmazni a jel és az ismétlődések elválasztására.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614567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02133" y="266700"/>
            <a:ext cx="7514035" cy="901700"/>
          </a:xfrm>
        </p:spPr>
        <p:txBody>
          <a:bodyPr/>
          <a:lstStyle/>
          <a:p>
            <a:r>
              <a:rPr lang="hu-HU" dirty="0" smtClean="0"/>
              <a:t>Az LZW algoritmus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397000"/>
            <a:ext cx="7514035" cy="4635500"/>
          </a:xfrm>
        </p:spPr>
        <p:txBody>
          <a:bodyPr>
            <a:normAutofit/>
          </a:bodyPr>
          <a:lstStyle/>
          <a:p>
            <a:r>
              <a:rPr lang="hu-HU" sz="2400" dirty="0" err="1" smtClean="0"/>
              <a:t>Lempel</a:t>
            </a:r>
            <a:r>
              <a:rPr lang="hu-HU" sz="2400" dirty="0" smtClean="0"/>
              <a:t> és </a:t>
            </a:r>
            <a:r>
              <a:rPr lang="hu-HU" sz="2400" dirty="0" err="1" smtClean="0"/>
              <a:t>Ziv</a:t>
            </a:r>
            <a:r>
              <a:rPr lang="hu-HU" sz="2400" dirty="0" smtClean="0"/>
              <a:t> dolgozta ki, </a:t>
            </a:r>
            <a:r>
              <a:rPr lang="hu-HU" sz="2400" dirty="0" err="1" smtClean="0"/>
              <a:t>Welch</a:t>
            </a:r>
            <a:r>
              <a:rPr lang="hu-HU" sz="2400" dirty="0" smtClean="0"/>
              <a:t> fejlesztette tovább</a:t>
            </a:r>
          </a:p>
          <a:p>
            <a:r>
              <a:rPr lang="hu-HU" sz="2400" dirty="0" smtClean="0"/>
              <a:t>Veszteségmentes tömörítés</a:t>
            </a:r>
          </a:p>
          <a:p>
            <a:r>
              <a:rPr lang="hu-HU" sz="2400" dirty="0" smtClean="0"/>
              <a:t>A Unix-alapú operációs rendszerek egyik tömörítő segédprogramja</a:t>
            </a:r>
          </a:p>
          <a:p>
            <a:r>
              <a:rPr lang="hu-HU" sz="2400" dirty="0" smtClean="0"/>
              <a:t>A GIF képállományok is ezt használják</a:t>
            </a:r>
          </a:p>
          <a:p>
            <a:r>
              <a:rPr lang="hu-HU" sz="2400" dirty="0" smtClean="0">
                <a:solidFill>
                  <a:srgbClr val="FF0000"/>
                </a:solidFill>
              </a:rPr>
              <a:t>Az ismétlődő jelsorozatokat tömöríti hatékonyan</a:t>
            </a:r>
          </a:p>
          <a:p>
            <a:r>
              <a:rPr lang="hu-HU" sz="2400" dirty="0" smtClean="0"/>
              <a:t>Egy folyamatosan bővülő szótárban tartja nyílván a jelsorozatokat és a szótárbeli indexét tárolja a sorozatnak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375624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6928" y="480767"/>
            <a:ext cx="7514035" cy="1184635"/>
          </a:xfrm>
        </p:spPr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Huffman-kódolás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4" y="1854200"/>
            <a:ext cx="7514035" cy="3644901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Azon az elven alapul, hogy a tömörítendő jelsorozatban a lehetséges jelek előfordulása eltérő gyakoriságú.</a:t>
            </a:r>
          </a:p>
          <a:p>
            <a:r>
              <a:rPr lang="hu-HU" sz="2400" dirty="0" smtClean="0"/>
              <a:t>Statisztikai tömörítő eljárás</a:t>
            </a:r>
          </a:p>
          <a:p>
            <a:r>
              <a:rPr lang="hu-HU" sz="2400" dirty="0" smtClean="0"/>
              <a:t>A gyakoribb jeleket rövidebb bináris jellel tároljuk, a ritkábban előforduló jeleket pedig hosszabb bináris jellel írjuk le.</a:t>
            </a:r>
          </a:p>
          <a:p>
            <a:r>
              <a:rPr lang="hu-HU" sz="2400" dirty="0" smtClean="0"/>
              <a:t>Veszteségmentes tömörítő eljárás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6906034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is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198</TotalTime>
  <Words>1208</Words>
  <Application>Microsoft Office PowerPoint</Application>
  <PresentationFormat>Diavetítés a képernyőre (4:3 oldalarány)</PresentationFormat>
  <Paragraphs>124</Paragraphs>
  <Slides>25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28" baseType="lpstr">
      <vt:lpstr>Arial</vt:lpstr>
      <vt:lpstr>Corbel</vt:lpstr>
      <vt:lpstr>Parallaxis</vt:lpstr>
      <vt:lpstr>Tömörítés</vt:lpstr>
      <vt:lpstr>A tétel</vt:lpstr>
      <vt:lpstr>A tömörítés célja</vt:lpstr>
      <vt:lpstr>A tömörítés két fő típusa</vt:lpstr>
      <vt:lpstr>Tömörítési algoritmusok</vt:lpstr>
      <vt:lpstr>Tömörítő eljárások- A blokkméret kihasználása</vt:lpstr>
      <vt:lpstr>A futamhossz kódolás  (RLE-Run Length Encoding)</vt:lpstr>
      <vt:lpstr>Az LZW algoritmus</vt:lpstr>
      <vt:lpstr>A Huffman-kódolás</vt:lpstr>
      <vt:lpstr>Az aritmetikai kódolás</vt:lpstr>
      <vt:lpstr>Fraktáltömörítés</vt:lpstr>
      <vt:lpstr>Önkicsomagoló állomány</vt:lpstr>
      <vt:lpstr>A röptömörítés</vt:lpstr>
      <vt:lpstr>Többszeletes tömörítés</vt:lpstr>
      <vt:lpstr>File- és drive tömörítés</vt:lpstr>
      <vt:lpstr>Hibakezelés a tömörítés során</vt:lpstr>
      <vt:lpstr>Tömörítő programok </vt:lpstr>
      <vt:lpstr>Néhány tömörített állománytípus</vt:lpstr>
      <vt:lpstr>Tömörítés a Windows beépített tömörítőjével</vt:lpstr>
      <vt:lpstr>Tömörített mappa létrehozása Windowsban</vt:lpstr>
      <vt:lpstr>Kitömörítés a Windows beépített tömörítőjével</vt:lpstr>
      <vt:lpstr>A tömörítő programok használata a Windows fájlkezelőből</vt:lpstr>
      <vt:lpstr>A   7Zip program felülete</vt:lpstr>
      <vt:lpstr>PowerPoint bemutató</vt:lpstr>
      <vt:lpstr>A 7 Zip program-tömörített állomány létrehozása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Misi</dc:creator>
  <cp:lastModifiedBy>Misi</cp:lastModifiedBy>
  <cp:revision>30</cp:revision>
  <dcterms:created xsi:type="dcterms:W3CDTF">2016-05-18T14:06:26Z</dcterms:created>
  <dcterms:modified xsi:type="dcterms:W3CDTF">2016-05-21T08:36:38Z</dcterms:modified>
</cp:coreProperties>
</file>