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  <p:sldId id="26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Vírusok, károkozók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10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02134" y="317500"/>
            <a:ext cx="7514035" cy="1016000"/>
          </a:xfrm>
        </p:spPr>
        <p:txBody>
          <a:bodyPr/>
          <a:lstStyle/>
          <a:p>
            <a:r>
              <a:rPr lang="hu-HU" dirty="0" smtClean="0"/>
              <a:t>Kémprogramok (</a:t>
            </a:r>
            <a:r>
              <a:rPr lang="hu-HU" dirty="0" err="1" smtClean="0"/>
              <a:t>spyware</a:t>
            </a:r>
            <a:r>
              <a:rPr lang="hu-HU" dirty="0" smtClean="0"/>
              <a:t>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159000"/>
            <a:ext cx="7514035" cy="3632201"/>
          </a:xfrm>
        </p:spPr>
        <p:txBody>
          <a:bodyPr>
            <a:noAutofit/>
          </a:bodyPr>
          <a:lstStyle/>
          <a:p>
            <a:r>
              <a:rPr lang="hu-HU" sz="2400" dirty="0" smtClean="0"/>
              <a:t>A felhasználó gépén tárolt adatok megszerzése a károkozó feladata</a:t>
            </a:r>
          </a:p>
          <a:p>
            <a:r>
              <a:rPr lang="hu-HU" sz="2400" dirty="0" smtClean="0"/>
              <a:t>Gyakran más bűncselekményeket követnek el megszerzett adatokkal</a:t>
            </a:r>
          </a:p>
          <a:p>
            <a:r>
              <a:rPr lang="hu-HU" sz="2400" dirty="0" smtClean="0"/>
              <a:t>Sokszor nem bűncselekmény elkövetése a cél, hanem a felhasználó szokásainak megismerése</a:t>
            </a:r>
            <a:r>
              <a:rPr lang="hu-HU" sz="2400" dirty="0" smtClean="0">
                <a:sym typeface="Wingdings" panose="05000000000000000000" pitchFamily="2" charset="2"/>
              </a:rPr>
              <a:t> reklám céljából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A böngészőprogramok legálisan figyelik a felhasználó internetezetési szokásait, reklám elhelyezési célból (</a:t>
            </a:r>
            <a:r>
              <a:rPr lang="hu-HU" sz="2400" dirty="0" err="1" smtClean="0">
                <a:sym typeface="Wingdings" panose="05000000000000000000" pitchFamily="2" charset="2"/>
              </a:rPr>
              <a:t>Cookie-k</a:t>
            </a:r>
            <a:r>
              <a:rPr lang="hu-HU" sz="2400" dirty="0" smtClean="0">
                <a:sym typeface="Wingdings" panose="05000000000000000000" pitchFamily="2" charset="2"/>
              </a:rPr>
              <a:t>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329658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7534" y="381000"/>
            <a:ext cx="7514035" cy="876300"/>
          </a:xfrm>
        </p:spPr>
        <p:txBody>
          <a:bodyPr/>
          <a:lstStyle/>
          <a:p>
            <a:r>
              <a:rPr lang="hu-HU" dirty="0" smtClean="0"/>
              <a:t>Egyéb káros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257300"/>
            <a:ext cx="7514035" cy="4533901"/>
          </a:xfrm>
        </p:spPr>
        <p:txBody>
          <a:bodyPr/>
          <a:lstStyle/>
          <a:p>
            <a:r>
              <a:rPr lang="hu-HU" b="1" dirty="0" smtClean="0">
                <a:solidFill>
                  <a:srgbClr val="FF0000"/>
                </a:solidFill>
              </a:rPr>
              <a:t>Reklámprogramok (</a:t>
            </a:r>
            <a:r>
              <a:rPr lang="hu-HU" b="1" dirty="0" err="1" smtClean="0">
                <a:solidFill>
                  <a:srgbClr val="FF0000"/>
                </a:solidFill>
              </a:rPr>
              <a:t>adware</a:t>
            </a:r>
            <a:r>
              <a:rPr lang="hu-HU" b="1" dirty="0" smtClean="0">
                <a:solidFill>
                  <a:srgbClr val="FF0000"/>
                </a:solidFill>
              </a:rPr>
              <a:t>):</a:t>
            </a:r>
          </a:p>
          <a:p>
            <a:pPr lvl="1"/>
            <a:r>
              <a:rPr lang="hu-HU" dirty="0" smtClean="0"/>
              <a:t> nem károkozás cél</a:t>
            </a:r>
          </a:p>
          <a:p>
            <a:pPr lvl="1"/>
            <a:r>
              <a:rPr lang="hu-HU" dirty="0" smtClean="0"/>
              <a:t>Felhasználó akaratától függetlenül jelenít meg reklámokat</a:t>
            </a:r>
          </a:p>
          <a:p>
            <a:pPr lvl="1"/>
            <a:r>
              <a:rPr lang="hu-HU" dirty="0" smtClean="0"/>
              <a:t>általában valamely letöltött programhoz kapcsolódik</a:t>
            </a:r>
          </a:p>
          <a:p>
            <a:r>
              <a:rPr lang="hu-HU" b="1" dirty="0" err="1" smtClean="0">
                <a:solidFill>
                  <a:srgbClr val="FF0000"/>
                </a:solidFill>
              </a:rPr>
              <a:t>Hoax</a:t>
            </a:r>
            <a:r>
              <a:rPr lang="hu-HU" b="1" dirty="0" smtClean="0">
                <a:solidFill>
                  <a:srgbClr val="FF0000"/>
                </a:solidFill>
              </a:rPr>
              <a:t>:</a:t>
            </a:r>
          </a:p>
          <a:p>
            <a:pPr lvl="1"/>
            <a:r>
              <a:rPr lang="hu-HU" dirty="0" smtClean="0"/>
              <a:t> nem károkozás a célja. </a:t>
            </a:r>
          </a:p>
          <a:p>
            <a:pPr lvl="1"/>
            <a:r>
              <a:rPr lang="hu-HU" dirty="0" err="1" smtClean="0"/>
              <a:t>Emailban</a:t>
            </a:r>
            <a:r>
              <a:rPr lang="hu-HU" dirty="0" smtClean="0"/>
              <a:t> terjedő álhírek</a:t>
            </a:r>
          </a:p>
          <a:p>
            <a:pPr lvl="1"/>
            <a:r>
              <a:rPr lang="hu-HU" dirty="0" smtClean="0"/>
              <a:t>Fölöslegesen terheli a hálózatot</a:t>
            </a:r>
          </a:p>
          <a:p>
            <a:pPr lvl="1"/>
            <a:r>
              <a:rPr lang="hu-HU" dirty="0" smtClean="0"/>
              <a:t>Gyakran kéri levél hogy sok példányban küldjék tovább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64799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406400"/>
            <a:ext cx="7514035" cy="698500"/>
          </a:xfrm>
        </p:spPr>
        <p:txBody>
          <a:bodyPr/>
          <a:lstStyle/>
          <a:p>
            <a:r>
              <a:rPr lang="hu-HU" dirty="0" smtClean="0"/>
              <a:t>Vírusellenes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5633" y="1435100"/>
            <a:ext cx="7514035" cy="4483101"/>
          </a:xfrm>
        </p:spPr>
        <p:txBody>
          <a:bodyPr>
            <a:noAutofit/>
          </a:bodyPr>
          <a:lstStyle/>
          <a:p>
            <a:r>
              <a:rPr lang="hu-HU" sz="2000" dirty="0" smtClean="0"/>
              <a:t>Számos program létezik a rosszindulatú programok ellen</a:t>
            </a:r>
          </a:p>
          <a:p>
            <a:r>
              <a:rPr lang="hu-HU" sz="2000" b="1" dirty="0" smtClean="0"/>
              <a:t>Alapvetően két fő típusba sorolhatóak: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Víruspajzs</a:t>
            </a:r>
          </a:p>
          <a:p>
            <a:pPr lvl="1"/>
            <a:r>
              <a:rPr lang="hu-HU" sz="2000" dirty="0" smtClean="0"/>
              <a:t>Állandóan fut a háttérben, </a:t>
            </a:r>
          </a:p>
          <a:p>
            <a:pPr lvl="1"/>
            <a:r>
              <a:rPr lang="hu-HU" sz="2000" dirty="0" smtClean="0"/>
              <a:t>állandó védelmet nyújt a fertőzésekkel szemben</a:t>
            </a:r>
          </a:p>
          <a:p>
            <a:pPr lvl="1"/>
            <a:r>
              <a:rPr lang="hu-HU" sz="2000" dirty="0" smtClean="0"/>
              <a:t>A gép erőforrásait terheli folyamatosan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Víruskereső program</a:t>
            </a:r>
          </a:p>
          <a:p>
            <a:pPr lvl="1"/>
            <a:r>
              <a:rPr lang="hu-HU" sz="2000" dirty="0" smtClean="0"/>
              <a:t>A felhasználó akaratától függ az indítása, nem állandóan fut</a:t>
            </a:r>
          </a:p>
          <a:p>
            <a:pPr lvl="1"/>
            <a:r>
              <a:rPr lang="hu-HU" sz="2000" dirty="0" smtClean="0"/>
              <a:t>Állandó védelmet nem nyújt</a:t>
            </a:r>
          </a:p>
          <a:p>
            <a:pPr lvl="1"/>
            <a:r>
              <a:rPr lang="hu-HU" sz="2000" dirty="0"/>
              <a:t> </a:t>
            </a:r>
            <a:r>
              <a:rPr lang="hu-HU" sz="2000" dirty="0" smtClean="0"/>
              <a:t>kevésbé terheli az erőforrásokat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346814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02134" y="787400"/>
            <a:ext cx="7514035" cy="1092200"/>
          </a:xfrm>
        </p:spPr>
        <p:txBody>
          <a:bodyPr/>
          <a:lstStyle/>
          <a:p>
            <a:r>
              <a:rPr lang="hu-HU" dirty="0" smtClean="0"/>
              <a:t>A víruskereső szoftverek beállításai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057400"/>
            <a:ext cx="7514035" cy="40640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Léteznek kereskedelmi (fizetős) és ingyenes programok</a:t>
            </a:r>
          </a:p>
          <a:p>
            <a:r>
              <a:rPr lang="hu-HU" sz="2400" dirty="0" smtClean="0"/>
              <a:t>Fontos, hogy milyen gyakran frissíti az adatbázisát az új károkozókkal</a:t>
            </a:r>
          </a:p>
          <a:p>
            <a:r>
              <a:rPr lang="hu-HU" sz="2400" dirty="0" smtClean="0"/>
              <a:t>A fizetős programok elméletileg nagyobb tudásúak</a:t>
            </a:r>
          </a:p>
          <a:p>
            <a:r>
              <a:rPr lang="hu-HU" sz="2400" dirty="0" smtClean="0"/>
              <a:t>Mindegyiknél beállíthatjuk hogy mely meghajtókon szeretnénk futtatni keresést</a:t>
            </a:r>
          </a:p>
          <a:p>
            <a:r>
              <a:rPr lang="hu-HU" sz="2400" dirty="0" smtClean="0"/>
              <a:t>Találat esetén mit csináljon a program (karantén, törlés, naplózás )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857784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165100"/>
            <a:ext cx="7514035" cy="774700"/>
          </a:xfrm>
        </p:spPr>
        <p:txBody>
          <a:bodyPr/>
          <a:lstStyle/>
          <a:p>
            <a:r>
              <a:rPr lang="hu-HU" dirty="0" smtClean="0"/>
              <a:t>A víruskeresés stratégiái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2" y="1219200"/>
            <a:ext cx="7514035" cy="4838701"/>
          </a:xfrm>
        </p:spPr>
        <p:txBody>
          <a:bodyPr>
            <a:noAutofit/>
          </a:bodyPr>
          <a:lstStyle/>
          <a:p>
            <a:r>
              <a:rPr lang="hu-HU" sz="2000" dirty="0" smtClean="0"/>
              <a:t>A víruskereső programok általában két stratégiát alkalmaznak a rosszindulatú programok keresése során: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Mintaillesztéses keresés</a:t>
            </a:r>
          </a:p>
          <a:p>
            <a:pPr lvl="1"/>
            <a:r>
              <a:rPr lang="hu-HU" sz="2000" dirty="0" smtClean="0"/>
              <a:t>A víruskereső program adatbázisában levő programmintákat hasonlítja össze a gépen található fájlok adataival</a:t>
            </a:r>
          </a:p>
          <a:p>
            <a:pPr lvl="1"/>
            <a:r>
              <a:rPr lang="hu-HU" sz="2000" dirty="0" smtClean="0"/>
              <a:t>Csak olyan károkozót képes megtalálni, ami már ismert az adatbázisa számára</a:t>
            </a:r>
          </a:p>
          <a:p>
            <a:pPr lvl="1"/>
            <a:r>
              <a:rPr lang="hu-HU" sz="2000" dirty="0" smtClean="0"/>
              <a:t>Biztos találatot ad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Heurisztikus keresés</a:t>
            </a:r>
          </a:p>
          <a:p>
            <a:pPr lvl="1"/>
            <a:r>
              <a:rPr lang="hu-HU" sz="2000" dirty="0" smtClean="0"/>
              <a:t>A programkód viselkedését elemzi</a:t>
            </a:r>
          </a:p>
          <a:p>
            <a:pPr lvl="1"/>
            <a:r>
              <a:rPr lang="hu-HU" sz="2000" dirty="0" smtClean="0"/>
              <a:t>Időigényes</a:t>
            </a:r>
          </a:p>
          <a:p>
            <a:pPr lvl="1"/>
            <a:r>
              <a:rPr lang="hu-HU" sz="2000" dirty="0" smtClean="0"/>
              <a:t>A károkozó programok jellemzőit keresi</a:t>
            </a:r>
          </a:p>
          <a:p>
            <a:pPr lvl="1"/>
            <a:r>
              <a:rPr lang="hu-HU" sz="2000" dirty="0" smtClean="0"/>
              <a:t>Soha nem ad biztos eredményt, a gyanús fájlokat találja meg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976934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88900"/>
            <a:ext cx="7514035" cy="889000"/>
          </a:xfrm>
        </p:spPr>
        <p:txBody>
          <a:bodyPr/>
          <a:lstStyle/>
          <a:p>
            <a:r>
              <a:rPr lang="hu-HU" dirty="0" smtClean="0"/>
              <a:t>Vírusfertőzést  segítő felhasználói magatartás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422400"/>
            <a:ext cx="7514035" cy="4267201"/>
          </a:xfrm>
        </p:spPr>
        <p:txBody>
          <a:bodyPr>
            <a:normAutofit/>
          </a:bodyPr>
          <a:lstStyle/>
          <a:p>
            <a:r>
              <a:rPr lang="hu-HU" dirty="0" smtClean="0"/>
              <a:t>Sokszor a számítógép felhasználó segíti akaratlanul a károkozók  terjedését: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Idegen forrásból származó fájlok letöltése: </a:t>
            </a:r>
            <a:r>
              <a:rPr lang="hu-HU" dirty="0" smtClean="0"/>
              <a:t>gyakori fájlcserélgetés másokkal, bizonytalan hátterű weblapok látogatása, onnan fájlok letöltése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Vírusellenes szoftver kikapcsolása, frissítésének megakadályozása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Email küldemények kritikátlan kezelése</a:t>
            </a:r>
            <a:r>
              <a:rPr lang="hu-HU" dirty="0" smtClean="0"/>
              <a:t>: nem ismert feladótól érkező üzenetek megnyitása sokszor okoz fertőzést</a:t>
            </a:r>
          </a:p>
          <a:p>
            <a:pPr marL="342900" indent="-342900">
              <a:buFont typeface="+mj-lt"/>
              <a:buAutoNum type="arabicPeriod"/>
            </a:pPr>
            <a:r>
              <a:rPr lang="hu-HU" b="1" dirty="0" smtClean="0"/>
              <a:t>Frissítések mellőzése: </a:t>
            </a:r>
            <a:r>
              <a:rPr lang="hu-HU" dirty="0" smtClean="0"/>
              <a:t>a károkozók sokszor programok ismert hibáit használják ki, amit az adott program frissítésének telepítésével lehet megelőzni</a:t>
            </a:r>
          </a:p>
          <a:p>
            <a:pPr marL="342900" indent="-342900">
              <a:buFont typeface="+mj-lt"/>
              <a:buAutoNum type="arabicPeriod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7345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330200"/>
            <a:ext cx="7514035" cy="850900"/>
          </a:xfrm>
        </p:spPr>
        <p:txBody>
          <a:bodyPr/>
          <a:lstStyle/>
          <a:p>
            <a:r>
              <a:rPr lang="hu-HU" dirty="0" smtClean="0"/>
              <a:t>A károkozó fertőzésének jelei a számítógépen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270000"/>
            <a:ext cx="7514035" cy="514350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károkozó fertőzése esetén megváltozik a számítógépes programok működése</a:t>
            </a:r>
          </a:p>
          <a:p>
            <a:r>
              <a:rPr lang="hu-HU" sz="2000" dirty="0" smtClean="0"/>
              <a:t>Egy vagy több funkció nem működik az adott  programban</a:t>
            </a:r>
          </a:p>
          <a:p>
            <a:r>
              <a:rPr lang="hu-HU" sz="2000" dirty="0" smtClean="0"/>
              <a:t>Adatvesztés történik, egy vagy több fájl tartalma sérül ,amit nem indokol hardver hiba</a:t>
            </a:r>
          </a:p>
          <a:p>
            <a:r>
              <a:rPr lang="hu-HU" sz="2000" dirty="0" smtClean="0"/>
              <a:t>Nem megszokott üzenetek, reklámablakok jelennek meg</a:t>
            </a:r>
          </a:p>
          <a:p>
            <a:r>
              <a:rPr lang="hu-HU" sz="2000" dirty="0" smtClean="0"/>
              <a:t>Az állományok mérete megváltozik, növekszik</a:t>
            </a:r>
          </a:p>
          <a:p>
            <a:r>
              <a:rPr lang="hu-HU" sz="2000" dirty="0" smtClean="0"/>
              <a:t>A hardver terhelése fokozódik, programindítás nélkül is (pl. processzor teljesítmény)</a:t>
            </a:r>
          </a:p>
          <a:p>
            <a:r>
              <a:rPr lang="hu-HU" sz="2000" dirty="0" smtClean="0"/>
              <a:t>Erős hálózati kommunikáció mindenféle más ok nélkül</a:t>
            </a:r>
          </a:p>
          <a:p>
            <a:endParaRPr lang="hu-HU" sz="2000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936046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558800"/>
            <a:ext cx="7514035" cy="685800"/>
          </a:xfrm>
        </p:spPr>
        <p:txBody>
          <a:bodyPr/>
          <a:lstStyle/>
          <a:p>
            <a:r>
              <a:rPr lang="hu-HU" dirty="0" smtClean="0"/>
              <a:t>Vírusfertőzés esetén célszerű teendők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955800"/>
            <a:ext cx="7514035" cy="38354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gépet indítsuk újra, lehetőleg más  ( biztosan nem fertőzött) rendszerindító eszközről</a:t>
            </a:r>
          </a:p>
          <a:p>
            <a:r>
              <a:rPr lang="hu-HU" sz="2400" dirty="0" smtClean="0"/>
              <a:t>Futtassunk víruskereső programot</a:t>
            </a:r>
          </a:p>
          <a:p>
            <a:r>
              <a:rPr lang="hu-HU" sz="2400" dirty="0" smtClean="0"/>
              <a:t>A károkozó megtalálása után engedélyezzük a vírusirtó számár a fertőzött állományok törlését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197332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7534" y="495300"/>
            <a:ext cx="7514035" cy="965200"/>
          </a:xfrm>
        </p:spPr>
        <p:txBody>
          <a:bodyPr/>
          <a:lstStyle/>
          <a:p>
            <a:r>
              <a:rPr lang="hu-HU" dirty="0" smtClean="0"/>
              <a:t>A tétel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233062"/>
            <a:ext cx="7514035" cy="3558140"/>
          </a:xfrm>
        </p:spPr>
        <p:txBody>
          <a:bodyPr/>
          <a:lstStyle/>
          <a:p>
            <a:r>
              <a:rPr lang="hu-HU" sz="2400" dirty="0"/>
              <a:t>Mit tud a számítógépes károkozókról? Miként szokás ezeket osztályozni? Milyen </a:t>
            </a:r>
            <a:r>
              <a:rPr lang="hu-HU" sz="2400" dirty="0" smtClean="0"/>
              <a:t>jelei vannak </a:t>
            </a:r>
            <a:r>
              <a:rPr lang="hu-HU" sz="2400" dirty="0"/>
              <a:t>valamely számítógépes károkozó felbukkanásának? Milyen </a:t>
            </a:r>
            <a:r>
              <a:rPr lang="hu-HU" sz="2400" dirty="0" smtClean="0"/>
              <a:t>víruskeresési stratégiákat </a:t>
            </a:r>
            <a:r>
              <a:rPr lang="hu-HU" sz="2400" dirty="0"/>
              <a:t>ismer? Milyen felhasználói magatartással lehet a fertőződést megakadályozni, gátolni? Mi a víruskereső és a víruspajzs közötti legfontosabb különbség?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16617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számítógépes károkozó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438400"/>
            <a:ext cx="7514035" cy="3352801"/>
          </a:xfrm>
        </p:spPr>
        <p:txBody>
          <a:bodyPr>
            <a:normAutofit lnSpcReduction="10000"/>
          </a:bodyPr>
          <a:lstStyle/>
          <a:p>
            <a:r>
              <a:rPr lang="hu-HU" sz="2400" dirty="0" smtClean="0"/>
              <a:t>Számítógépes károkozónak nevezzük azokat a programokat,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400" dirty="0" smtClean="0"/>
              <a:t> amely képes számítógépről egy másik számítógépre átterjedni,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400" dirty="0" smtClean="0"/>
              <a:t> képes önmagát újra előállítani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400" dirty="0" smtClean="0"/>
              <a:t>és a felhasználó szempontjából nem hasznos tevékenységet folytat.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hu-HU" sz="2400" dirty="0" smtClean="0"/>
              <a:t>Rossz szándékú programozók készítik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406977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5634" y="177800"/>
            <a:ext cx="7514035" cy="965200"/>
          </a:xfrm>
        </p:spPr>
        <p:txBody>
          <a:bodyPr/>
          <a:lstStyle/>
          <a:p>
            <a:r>
              <a:rPr lang="hu-HU" dirty="0" smtClean="0"/>
              <a:t>A károkozók (</a:t>
            </a:r>
            <a:r>
              <a:rPr lang="hu-HU" dirty="0" err="1" smtClean="0"/>
              <a:t>malware</a:t>
            </a:r>
            <a:r>
              <a:rPr lang="hu-HU" dirty="0" smtClean="0"/>
              <a:t>) típusai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25933" y="1473200"/>
            <a:ext cx="7514035" cy="4660900"/>
          </a:xfrm>
        </p:spPr>
        <p:txBody>
          <a:bodyPr>
            <a:noAutofit/>
          </a:bodyPr>
          <a:lstStyle/>
          <a:p>
            <a:r>
              <a:rPr lang="hu-HU" sz="2400" dirty="0" smtClean="0"/>
              <a:t>A számítógépes károkozókat a következő csoportokba szokás sorolni.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100" dirty="0" smtClean="0"/>
              <a:t>Vírusok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100" dirty="0" smtClean="0"/>
              <a:t>Férgek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100" dirty="0" smtClean="0"/>
              <a:t>Trójai programok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100" dirty="0" smtClean="0"/>
              <a:t>Kémprogramok (</a:t>
            </a:r>
            <a:r>
              <a:rPr lang="hu-HU" sz="2100" dirty="0" err="1" smtClean="0"/>
              <a:t>spyware</a:t>
            </a:r>
            <a:r>
              <a:rPr lang="hu-HU" sz="2100" dirty="0" smtClean="0"/>
              <a:t>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100" dirty="0" err="1" smtClean="0"/>
              <a:t>Rootkitek</a:t>
            </a:r>
            <a:endParaRPr lang="hu-HU" sz="21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100" dirty="0" smtClean="0"/>
              <a:t>Egyéb károkozók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hu-HU" sz="1950" dirty="0" err="1" smtClean="0"/>
              <a:t>Adware</a:t>
            </a:r>
            <a:r>
              <a:rPr lang="hu-HU" sz="1950" dirty="0" smtClean="0"/>
              <a:t> (</a:t>
            </a:r>
            <a:r>
              <a:rPr lang="hu-HU" sz="1950" dirty="0" err="1" smtClean="0"/>
              <a:t>reklámpogramok</a:t>
            </a:r>
            <a:endParaRPr lang="hu-HU" sz="1950" dirty="0" smtClean="0"/>
          </a:p>
          <a:p>
            <a:pPr lvl="2">
              <a:buFont typeface="Wingdings" panose="05000000000000000000" pitchFamily="2" charset="2"/>
              <a:buChar char="v"/>
            </a:pPr>
            <a:r>
              <a:rPr lang="hu-HU" sz="1950" dirty="0" err="1" smtClean="0"/>
              <a:t>Hoax</a:t>
            </a:r>
            <a:endParaRPr lang="hu-HU" sz="1950" dirty="0"/>
          </a:p>
        </p:txBody>
      </p:sp>
    </p:spTree>
    <p:extLst>
      <p:ext uri="{BB962C8B-B14F-4D97-AF65-F5344CB8AC3E}">
        <p14:creationId xmlns:p14="http://schemas.microsoft.com/office/powerpoint/2010/main" val="198252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02133" y="165100"/>
            <a:ext cx="7514035" cy="762000"/>
          </a:xfrm>
        </p:spPr>
        <p:txBody>
          <a:bodyPr/>
          <a:lstStyle/>
          <a:p>
            <a:r>
              <a:rPr lang="hu-HU" dirty="0" smtClean="0"/>
              <a:t>A károkozó programok feladatai,céljai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2" y="1257300"/>
            <a:ext cx="7514035" cy="5105400"/>
          </a:xfrm>
        </p:spPr>
        <p:txBody>
          <a:bodyPr>
            <a:normAutofit fontScale="62500" lnSpcReduction="20000"/>
          </a:bodyPr>
          <a:lstStyle/>
          <a:p>
            <a:pPr marL="0" indent="0" defTabSz="431800">
              <a:buFont typeface="+mj-lt"/>
              <a:buAutoNum type="arabicPeriod"/>
            </a:pPr>
            <a:r>
              <a:rPr lang="hu-HU" sz="3800" dirty="0" smtClean="0">
                <a:solidFill>
                  <a:srgbClr val="FF0000"/>
                </a:solidFill>
              </a:rPr>
              <a:t>Rombolás:</a:t>
            </a:r>
          </a:p>
          <a:p>
            <a:pPr lvl="2"/>
            <a:r>
              <a:rPr lang="hu-HU" sz="3650" dirty="0" smtClean="0"/>
              <a:t>fájlok törlése</a:t>
            </a:r>
          </a:p>
          <a:p>
            <a:pPr lvl="2"/>
            <a:r>
              <a:rPr lang="hu-HU" sz="3650" dirty="0" smtClean="0"/>
              <a:t>A számítógép tönkretétele</a:t>
            </a:r>
          </a:p>
          <a:p>
            <a:pPr marL="0" indent="0">
              <a:buFont typeface="+mj-lt"/>
              <a:buAutoNum type="arabicPeriod"/>
            </a:pPr>
            <a:r>
              <a:rPr lang="hu-HU" sz="3800" dirty="0" smtClean="0">
                <a:solidFill>
                  <a:srgbClr val="FF0000"/>
                </a:solidFill>
              </a:rPr>
              <a:t>Az Eszköz felhasználása</a:t>
            </a:r>
          </a:p>
          <a:p>
            <a:pPr lvl="1"/>
            <a:r>
              <a:rPr lang="hu-HU" sz="3800" dirty="0" smtClean="0"/>
              <a:t>A tulajdonos tudta nélkül illegális tevékenységre használják a megfertőzött gépet</a:t>
            </a:r>
          </a:p>
          <a:p>
            <a:pPr marL="0" indent="0">
              <a:buFont typeface="+mj-lt"/>
              <a:buAutoNum type="arabicPeriod"/>
            </a:pPr>
            <a:r>
              <a:rPr lang="hu-HU" sz="3800" dirty="0" smtClean="0">
                <a:solidFill>
                  <a:srgbClr val="FF0000"/>
                </a:solidFill>
              </a:rPr>
              <a:t>Adatlopás</a:t>
            </a:r>
          </a:p>
          <a:p>
            <a:pPr lvl="1"/>
            <a:r>
              <a:rPr lang="hu-HU" sz="3800" dirty="0" smtClean="0"/>
              <a:t>A számítógépről adatokat tulajdonítanak el</a:t>
            </a:r>
          </a:p>
          <a:p>
            <a:pPr marL="0" indent="0">
              <a:buFont typeface="+mj-lt"/>
              <a:buAutoNum type="arabicPeriod"/>
            </a:pPr>
            <a:r>
              <a:rPr lang="hu-HU" sz="3800" dirty="0" smtClean="0">
                <a:solidFill>
                  <a:srgbClr val="FF0000"/>
                </a:solidFill>
              </a:rPr>
              <a:t>Kémkedés, megfigyelés</a:t>
            </a:r>
          </a:p>
          <a:p>
            <a:pPr lvl="1"/>
            <a:r>
              <a:rPr lang="hu-HU" sz="3800" dirty="0" smtClean="0"/>
              <a:t>Billentyűzet leütéseinek rögzítése</a:t>
            </a:r>
          </a:p>
          <a:p>
            <a:pPr lvl="1"/>
            <a:r>
              <a:rPr lang="hu-HU" sz="3800" dirty="0" smtClean="0"/>
              <a:t>Web kamera képének megszerzése</a:t>
            </a:r>
          </a:p>
          <a:p>
            <a:pPr lvl="1"/>
            <a:r>
              <a:rPr lang="hu-HU" sz="3800" dirty="0" smtClean="0"/>
              <a:t>Monitor képének megfigyelése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50726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02132" y="107949"/>
            <a:ext cx="7514035" cy="1117600"/>
          </a:xfrm>
        </p:spPr>
        <p:txBody>
          <a:bodyPr/>
          <a:lstStyle/>
          <a:p>
            <a:r>
              <a:rPr lang="hu-HU" dirty="0" smtClean="0"/>
              <a:t>A vírusok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02132" y="1657349"/>
            <a:ext cx="7514035" cy="4406901"/>
          </a:xfrm>
        </p:spPr>
        <p:txBody>
          <a:bodyPr>
            <a:noAutofit/>
          </a:bodyPr>
          <a:lstStyle/>
          <a:p>
            <a:r>
              <a:rPr lang="hu-HU" sz="2000" dirty="0" smtClean="0"/>
              <a:t>A vírusok olyan rosszindulatú programok, melyek egy hordozó programhoz kapcsolják magukat</a:t>
            </a:r>
          </a:p>
          <a:p>
            <a:r>
              <a:rPr lang="hu-HU" sz="2000" dirty="0" smtClean="0"/>
              <a:t>A vírussal fertőzött program elindítása után aktivizálódik a vírus</a:t>
            </a:r>
          </a:p>
          <a:p>
            <a:pPr marL="0" indent="0">
              <a:buNone/>
            </a:pPr>
            <a:r>
              <a:rPr lang="hu-HU" sz="2000" dirty="0" smtClean="0"/>
              <a:t>Típusai: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Bootvírus</a:t>
            </a:r>
          </a:p>
          <a:p>
            <a:pPr lvl="1"/>
            <a:r>
              <a:rPr lang="hu-HU" sz="2000" dirty="0" smtClean="0"/>
              <a:t>Az operációs rendszer indulásakor aktivizálódik </a:t>
            </a:r>
            <a:r>
              <a:rPr lang="hu-HU" sz="2000" dirty="0" err="1" smtClean="0"/>
              <a:t>avírus</a:t>
            </a:r>
            <a:endParaRPr lang="hu-HU" sz="2000" dirty="0" smtClean="0"/>
          </a:p>
          <a:p>
            <a:pPr marL="342900" indent="-342900">
              <a:buFont typeface="+mj-lt"/>
              <a:buAutoNum type="arabicPeriod"/>
            </a:pPr>
            <a:r>
              <a:rPr lang="hu-HU" sz="2000" b="1" dirty="0" smtClean="0"/>
              <a:t>Állományvírus</a:t>
            </a:r>
          </a:p>
          <a:p>
            <a:pPr lvl="1"/>
            <a:r>
              <a:rPr lang="hu-HU" sz="2000" dirty="0" smtClean="0"/>
              <a:t>egy fájlhoz kapcsolódik</a:t>
            </a:r>
          </a:p>
          <a:p>
            <a:pPr lvl="1"/>
            <a:r>
              <a:rPr lang="hu-HU" sz="2000" dirty="0" smtClean="0"/>
              <a:t>A fájl megnyitása után aktivizálódik vírus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300" b="1" dirty="0" smtClean="0"/>
              <a:t>Makró vírus:</a:t>
            </a:r>
          </a:p>
          <a:p>
            <a:pPr lvl="1"/>
            <a:r>
              <a:rPr lang="hu-HU" sz="2000" dirty="0" smtClean="0"/>
              <a:t>Az Office programok makróihoz kapcsolódnak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2759501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482600"/>
            <a:ext cx="7514035" cy="952500"/>
          </a:xfrm>
        </p:spPr>
        <p:txBody>
          <a:bodyPr/>
          <a:lstStyle/>
          <a:p>
            <a:r>
              <a:rPr lang="hu-HU" dirty="0" smtClean="0"/>
              <a:t>A trójai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778000"/>
            <a:ext cx="7514035" cy="40132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Látszólag hasznos tevékenységet végeznek</a:t>
            </a:r>
          </a:p>
          <a:p>
            <a:r>
              <a:rPr lang="hu-HU" sz="2400" dirty="0" smtClean="0"/>
              <a:t>A felhasználó tölti le a gépére, mert azt hiszi, hogy hasznos a program</a:t>
            </a:r>
          </a:p>
          <a:p>
            <a:r>
              <a:rPr lang="hu-HU" sz="2400" dirty="0" smtClean="0"/>
              <a:t>Mást tesz háttérben, mint amit a felhasználónak mutat</a:t>
            </a:r>
          </a:p>
          <a:p>
            <a:r>
              <a:rPr lang="hu-HU" sz="2400" dirty="0" smtClean="0"/>
              <a:t>A károkozó általában lehetővé teszi a rozsszándékú behatolást a gépre. („hátsó kapu” telepítése.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098707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Férgek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209800"/>
            <a:ext cx="7514035" cy="35814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Hasonlóak a vírusokhoz,de nincs szükségük hogy más programokhoz, fájlokhoz kapcsolódjanak</a:t>
            </a:r>
          </a:p>
          <a:p>
            <a:r>
              <a:rPr lang="hu-HU" sz="2400" dirty="0" smtClean="0"/>
              <a:t>Képesek önállóan terjedni</a:t>
            </a:r>
          </a:p>
          <a:p>
            <a:r>
              <a:rPr lang="hu-HU" sz="2400" dirty="0" smtClean="0"/>
              <a:t>Sok változta önmagát képes elküldeni </a:t>
            </a:r>
            <a:r>
              <a:rPr lang="hu-HU" sz="2400" dirty="0" err="1" smtClean="0"/>
              <a:t>emailban</a:t>
            </a:r>
            <a:endParaRPr lang="hu-HU" sz="2400" dirty="0" smtClean="0"/>
          </a:p>
          <a:p>
            <a:r>
              <a:rPr lang="hu-HU" sz="2400" dirty="0" smtClean="0"/>
              <a:t>Valódi ártó kód nélkül is lassítják a hálózatot, internetet</a:t>
            </a:r>
          </a:p>
          <a:p>
            <a:r>
              <a:rPr lang="hu-HU" sz="2400" dirty="0" smtClean="0"/>
              <a:t>A számítógép hálózatokat használják fel a terjedéshez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2700419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rootkitek</a:t>
            </a:r>
            <a:r>
              <a:rPr lang="hu-HU" dirty="0" smtClean="0"/>
              <a:t> 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133600"/>
            <a:ext cx="7514035" cy="36576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</a:t>
            </a:r>
            <a:r>
              <a:rPr lang="hu-HU" sz="2400" dirty="0" err="1"/>
              <a:t>r</a:t>
            </a:r>
            <a:r>
              <a:rPr lang="hu-HU" sz="2400" dirty="0" err="1" smtClean="0"/>
              <a:t>ootkitek</a:t>
            </a:r>
            <a:r>
              <a:rPr lang="hu-HU" sz="2400" dirty="0" smtClean="0"/>
              <a:t> olyan programkódok ,melyek lehetővé teszik egy illetéktelen behatoló számára hogy a korábban megfertőzött számítógépre visszatérjen és hozzáférjen az állományokhoz.</a:t>
            </a:r>
          </a:p>
          <a:p>
            <a:r>
              <a:rPr lang="hu-HU" sz="2400" dirty="0" smtClean="0"/>
              <a:t>Általában az operációs rendszer fájljait fertőzi meg</a:t>
            </a:r>
          </a:p>
          <a:p>
            <a:r>
              <a:rPr lang="hu-HU" sz="2400" dirty="0" smtClean="0"/>
              <a:t>A fájlok elvégzik korábbi feladataikat, ezért nehéz felfedezni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val="331139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98</TotalTime>
  <Words>783</Words>
  <Application>Microsoft Office PowerPoint</Application>
  <PresentationFormat>Diavetítés a képernyőre (4:3 oldalarány)</PresentationFormat>
  <Paragraphs>118</Paragraphs>
  <Slides>17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17</vt:i4>
      </vt:variant>
    </vt:vector>
  </HeadingPairs>
  <TitlesOfParts>
    <vt:vector size="21" baseType="lpstr">
      <vt:lpstr>Arial</vt:lpstr>
      <vt:lpstr>Corbel</vt:lpstr>
      <vt:lpstr>Wingdings</vt:lpstr>
      <vt:lpstr>Parallaxis</vt:lpstr>
      <vt:lpstr>Vírusok, károkozók</vt:lpstr>
      <vt:lpstr>A tétel</vt:lpstr>
      <vt:lpstr>A számítógépes károkozó fogalma</vt:lpstr>
      <vt:lpstr>A károkozók (malware) típusai</vt:lpstr>
      <vt:lpstr>A károkozó programok feladatai,céljai</vt:lpstr>
      <vt:lpstr>A vírusok</vt:lpstr>
      <vt:lpstr>A trójai programok</vt:lpstr>
      <vt:lpstr>Férgek</vt:lpstr>
      <vt:lpstr>A rootkitek jellemzői</vt:lpstr>
      <vt:lpstr>Kémprogramok (spyware)</vt:lpstr>
      <vt:lpstr>Egyéb káros programok</vt:lpstr>
      <vt:lpstr>Vírusellenes programok</vt:lpstr>
      <vt:lpstr>A víruskereső szoftverek beállításai</vt:lpstr>
      <vt:lpstr>A víruskeresés stratégiái</vt:lpstr>
      <vt:lpstr>Vírusfertőzést  segítő felhasználói magatartás</vt:lpstr>
      <vt:lpstr>A károkozó fertőzésének jelei a számítógépen</vt:lpstr>
      <vt:lpstr>Vírusfertőzés esetén célszerű teendők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22</cp:revision>
  <dcterms:created xsi:type="dcterms:W3CDTF">2016-05-19T13:51:38Z</dcterms:created>
  <dcterms:modified xsi:type="dcterms:W3CDTF">2016-05-19T16:23:21Z</dcterms:modified>
</cp:coreProperties>
</file>