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2" r:id="rId7"/>
    <p:sldId id="263" r:id="rId8"/>
    <p:sldId id="261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0016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-96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409575" y="-4763"/>
            <a:ext cx="3761184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6301" y="1380069"/>
            <a:ext cx="6430967" cy="2616199"/>
          </a:xfrm>
        </p:spPr>
        <p:txBody>
          <a:bodyPr anchor="b">
            <a:normAutofit/>
          </a:bodyPr>
          <a:lstStyle>
            <a:lvl1pPr algn="r">
              <a:defRPr sz="4500"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6533" y="3996267"/>
            <a:ext cx="5240734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1575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99309" y="5883276"/>
            <a:ext cx="324303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4732865"/>
            <a:ext cx="7514033" cy="566738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509" y="932112"/>
            <a:ext cx="6169458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4" y="5299603"/>
            <a:ext cx="7514033" cy="493712"/>
          </a:xfrm>
        </p:spPr>
        <p:txBody>
          <a:bodyPr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685800"/>
            <a:ext cx="7514033" cy="3048000"/>
          </a:xfrm>
        </p:spPr>
        <p:txBody>
          <a:bodyPr anchor="ctr">
            <a:normAutofit/>
          </a:bodyPr>
          <a:lstStyle>
            <a:lvl1pPr algn="ctr">
              <a:defRPr sz="2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343400"/>
            <a:ext cx="7514035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863023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819399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685801"/>
            <a:ext cx="6742509" cy="27431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27609" y="3428999"/>
            <a:ext cx="6399611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35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343400"/>
            <a:ext cx="751403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3308581"/>
            <a:ext cx="7514032" cy="1468800"/>
          </a:xfrm>
        </p:spPr>
        <p:txBody>
          <a:bodyPr anchor="b">
            <a:normAutofit/>
          </a:bodyPr>
          <a:lstStyle>
            <a:lvl1pPr algn="r">
              <a:defRPr sz="2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777381"/>
            <a:ext cx="7514033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863023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819399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685801"/>
            <a:ext cx="6742509" cy="27431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5" y="3886200"/>
            <a:ext cx="7514033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775200"/>
            <a:ext cx="7514033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685801"/>
            <a:ext cx="7514034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4" y="3505200"/>
            <a:ext cx="7514035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343400"/>
            <a:ext cx="7514035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9492" y="685800"/>
            <a:ext cx="1327777" cy="51054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4" y="685800"/>
            <a:ext cx="6014807" cy="5105400"/>
          </a:xfrm>
        </p:spPr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3893" y="5867132"/>
            <a:ext cx="41337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9210" y="2666999"/>
            <a:ext cx="6698060" cy="2110382"/>
          </a:xfrm>
        </p:spPr>
        <p:txBody>
          <a:bodyPr anchor="b"/>
          <a:lstStyle>
            <a:lvl1pPr algn="r">
              <a:defRPr sz="3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9209" y="4777381"/>
            <a:ext cx="669806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685801"/>
            <a:ext cx="7514035" cy="175259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5" y="2667000"/>
            <a:ext cx="3671291" cy="312420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5975" y="2667000"/>
            <a:ext cx="3671292" cy="312420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134" y="2658533"/>
            <a:ext cx="3455391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233" y="3335337"/>
            <a:ext cx="3671292" cy="2455862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366" y="2667000"/>
            <a:ext cx="3466903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5975" y="3335337"/>
            <a:ext cx="3671292" cy="2455862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1600200"/>
            <a:ext cx="2661841" cy="1371600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6525" y="685800"/>
            <a:ext cx="4680743" cy="5105401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4" y="2971800"/>
            <a:ext cx="266184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043" y="1752599"/>
            <a:ext cx="4069619" cy="1371600"/>
          </a:xfrm>
        </p:spPr>
        <p:txBody>
          <a:bodyPr anchor="b">
            <a:normAutofit/>
          </a:bodyPr>
          <a:lstStyle>
            <a:lvl1pPr algn="ctr">
              <a:defRPr sz="21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6011" y="914400"/>
            <a:ext cx="246073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043" y="3124199"/>
            <a:ext cx="406961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5/23/2016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13109" y="1"/>
            <a:ext cx="1827610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3234" y="685801"/>
            <a:ext cx="7514035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3" y="2667000"/>
            <a:ext cx="7514035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99492" y="5883276"/>
            <a:ext cx="857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9210" y="5883276"/>
            <a:ext cx="53131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3893" y="5883276"/>
            <a:ext cx="413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342900" rtl="0" eaLnBrk="1" latinLnBrk="0" hangingPunct="1">
        <a:spcBef>
          <a:spcPct val="0"/>
        </a:spcBef>
        <a:buNone/>
        <a:defRPr sz="3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5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Webböngészők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5432578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78334" y="457200"/>
            <a:ext cx="7514035" cy="1016000"/>
          </a:xfrm>
        </p:spPr>
        <p:txBody>
          <a:bodyPr/>
          <a:lstStyle/>
          <a:p>
            <a:r>
              <a:rPr lang="hu-HU" dirty="0" smtClean="0"/>
              <a:t>Az URL cím részei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53747" y="1763205"/>
            <a:ext cx="7514035" cy="4318001"/>
          </a:xfrm>
        </p:spPr>
        <p:txBody>
          <a:bodyPr>
            <a:noAutofit/>
          </a:bodyPr>
          <a:lstStyle/>
          <a:p>
            <a:r>
              <a:rPr lang="hu-HU" sz="2400" dirty="0"/>
              <a:t>Példa:  </a:t>
            </a:r>
            <a:r>
              <a:rPr lang="hu-HU" sz="2400" b="1" dirty="0" smtClean="0">
                <a:solidFill>
                  <a:srgbClr val="FF0000"/>
                </a:solidFill>
              </a:rPr>
              <a:t>http</a:t>
            </a:r>
            <a:r>
              <a:rPr lang="hu-HU" sz="2400" b="1" dirty="0">
                <a:solidFill>
                  <a:srgbClr val="FF0000"/>
                </a:solidFill>
              </a:rPr>
              <a:t>:// </a:t>
            </a:r>
            <a:r>
              <a:rPr lang="hu-HU" sz="2400" b="1" dirty="0" err="1" smtClean="0">
                <a:solidFill>
                  <a:srgbClr val="FF0000"/>
                </a:solidFill>
              </a:rPr>
              <a:t>www.hely.hu</a:t>
            </a:r>
            <a:r>
              <a:rPr lang="hu-HU" sz="2400" b="1" dirty="0" smtClean="0">
                <a:solidFill>
                  <a:srgbClr val="FF0000"/>
                </a:solidFill>
              </a:rPr>
              <a:t>/</a:t>
            </a:r>
            <a:r>
              <a:rPr lang="hu-HU" sz="2400" b="1" dirty="0" err="1" smtClean="0">
                <a:solidFill>
                  <a:srgbClr val="FF0000"/>
                </a:solidFill>
              </a:rPr>
              <a:t>gep</a:t>
            </a:r>
            <a:r>
              <a:rPr lang="hu-HU" sz="2400" b="1" dirty="0" smtClean="0">
                <a:solidFill>
                  <a:srgbClr val="FF0000"/>
                </a:solidFill>
              </a:rPr>
              <a:t>/</a:t>
            </a:r>
            <a:r>
              <a:rPr lang="hu-HU" sz="2400" b="1" dirty="0" err="1" smtClean="0">
                <a:solidFill>
                  <a:srgbClr val="FF0000"/>
                </a:solidFill>
              </a:rPr>
              <a:t>dok.html</a:t>
            </a:r>
            <a:r>
              <a:rPr lang="hu-HU" sz="2400" b="1" dirty="0" smtClean="0">
                <a:solidFill>
                  <a:srgbClr val="FF0000"/>
                </a:solidFill>
              </a:rPr>
              <a:t>#</a:t>
            </a:r>
            <a:r>
              <a:rPr lang="hu-HU" sz="2400" b="1" dirty="0" err="1" smtClean="0">
                <a:solidFill>
                  <a:srgbClr val="FF0000"/>
                </a:solidFill>
              </a:rPr>
              <a:t>konyvjelzo</a:t>
            </a:r>
            <a:endParaRPr lang="hu-HU" sz="2400" b="1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hu-HU" sz="2400" b="1" dirty="0" smtClean="0">
                <a:solidFill>
                  <a:srgbClr val="FF0000"/>
                </a:solidFill>
              </a:rPr>
              <a:t> </a:t>
            </a:r>
            <a:r>
              <a:rPr lang="hu-HU" sz="2400" dirty="0" smtClean="0"/>
              <a:t>Annak a szabályrendszernek (protokollnak) megadása  amelyiket használjuk a weblap letöltéshez  . Amennyiben elmarad a http protokoll az alapértelmezett.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400" dirty="0" smtClean="0"/>
              <a:t>A weboldalt szolgáltató gép neve</a:t>
            </a:r>
            <a:r>
              <a:rPr lang="hu-HU" sz="2400" b="1" dirty="0" smtClean="0">
                <a:solidFill>
                  <a:srgbClr val="FF0000"/>
                </a:solidFill>
              </a:rPr>
              <a:t>: </a:t>
            </a:r>
            <a:r>
              <a:rPr lang="hu-HU" sz="2400" b="1" dirty="0" err="1" smtClean="0">
                <a:solidFill>
                  <a:srgbClr val="FF0000"/>
                </a:solidFill>
              </a:rPr>
              <a:t>www.hely.hu</a:t>
            </a:r>
            <a:r>
              <a:rPr lang="hu-HU" sz="2400" dirty="0" smtClean="0"/>
              <a:t>. Ezen belül a .hu a felsőbb tartománynév, amely az országra utal.</a:t>
            </a:r>
          </a:p>
          <a:p>
            <a:pPr marL="342900" indent="-342900">
              <a:buFont typeface="+mj-lt"/>
              <a:buAutoNum type="arabicPeriod"/>
            </a:pPr>
            <a:r>
              <a:rPr lang="hu-HU" sz="2400" dirty="0" smtClean="0"/>
              <a:t>A weblap elnevezése: </a:t>
            </a:r>
            <a:r>
              <a:rPr lang="hu-HU" sz="2400" b="1" dirty="0" err="1" smtClean="0">
                <a:solidFill>
                  <a:srgbClr val="FF0000"/>
                </a:solidFill>
              </a:rPr>
              <a:t>dok.html</a:t>
            </a:r>
            <a:endParaRPr lang="hu-HU" sz="2400" b="1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hu-HU" sz="2400" dirty="0"/>
              <a:t>Az oldalon belül a </a:t>
            </a:r>
            <a:r>
              <a:rPr lang="hu-HU" sz="2400" dirty="0" smtClean="0"/>
              <a:t>könyvjelző </a:t>
            </a:r>
            <a:r>
              <a:rPr lang="hu-HU" sz="2400" dirty="0"/>
              <a:t>helye</a:t>
            </a:r>
            <a:r>
              <a:rPr lang="hu-HU" sz="2400" b="1" dirty="0">
                <a:solidFill>
                  <a:srgbClr val="FF0000"/>
                </a:solidFill>
              </a:rPr>
              <a:t>:#</a:t>
            </a:r>
            <a:r>
              <a:rPr lang="hu-HU" sz="2400" b="1" dirty="0" err="1" smtClean="0">
                <a:solidFill>
                  <a:srgbClr val="FF0000"/>
                </a:solidFill>
              </a:rPr>
              <a:t>konyvjelzo</a:t>
            </a:r>
            <a:endParaRPr lang="hu-HU" sz="2400" b="1" dirty="0">
              <a:solidFill>
                <a:srgbClr val="FF0000"/>
              </a:solidFill>
            </a:endParaRP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xmlns="" val="2980550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26356" y="377073"/>
            <a:ext cx="7514035" cy="1033806"/>
          </a:xfrm>
        </p:spPr>
        <p:txBody>
          <a:bodyPr/>
          <a:lstStyle/>
          <a:p>
            <a:r>
              <a:rPr lang="hu-HU" dirty="0" smtClean="0"/>
              <a:t>A http protokoll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50941" y="1545996"/>
            <a:ext cx="7514035" cy="4075524"/>
          </a:xfrm>
        </p:spPr>
        <p:txBody>
          <a:bodyPr>
            <a:normAutofit/>
          </a:bodyPr>
          <a:lstStyle/>
          <a:p>
            <a:r>
              <a:rPr lang="hu-HU" sz="2000" dirty="0" err="1" smtClean="0"/>
              <a:t>HypertText</a:t>
            </a:r>
            <a:r>
              <a:rPr lang="hu-HU" sz="2000" dirty="0" smtClean="0"/>
              <a:t> </a:t>
            </a:r>
            <a:r>
              <a:rPr lang="hu-HU" sz="2000" dirty="0" err="1" smtClean="0"/>
              <a:t>t</a:t>
            </a:r>
            <a:r>
              <a:rPr lang="hu-HU" sz="2000" dirty="0" err="1" smtClean="0"/>
              <a:t>ransfer</a:t>
            </a:r>
            <a:r>
              <a:rPr lang="hu-HU" sz="2000" dirty="0" smtClean="0"/>
              <a:t> </a:t>
            </a:r>
            <a:r>
              <a:rPr lang="hu-HU" sz="2000" dirty="0" err="1" smtClean="0"/>
              <a:t>Protocol-</a:t>
            </a:r>
            <a:r>
              <a:rPr lang="hu-HU" sz="2000" dirty="0" smtClean="0"/>
              <a:t> Hipertext Átviteli Protokoll</a:t>
            </a:r>
          </a:p>
          <a:p>
            <a:r>
              <a:rPr lang="hu-HU" sz="2000" dirty="0" smtClean="0"/>
              <a:t>Olyan szabálygyűjtemény,amely biztosítja a szerver és kliens gép kommunikációját a weboldalak letöltéséhez</a:t>
            </a:r>
          </a:p>
          <a:p>
            <a:r>
              <a:rPr lang="hu-HU" sz="2000" dirty="0" smtClean="0"/>
              <a:t>Egyedi kérések sorozata a kommunikáció</a:t>
            </a:r>
            <a:r>
              <a:rPr lang="hu-HU" sz="2000" dirty="0" smtClean="0">
                <a:sym typeface="Wingdings" pitchFamily="2" charset="2"/>
              </a:rPr>
              <a:t> minden kérés független az előzőtől</a:t>
            </a:r>
          </a:p>
          <a:p>
            <a:pPr lvl="1"/>
            <a:r>
              <a:rPr lang="hu-HU" sz="2000" dirty="0" smtClean="0">
                <a:sym typeface="Wingdings" pitchFamily="2" charset="2"/>
              </a:rPr>
              <a:t>A kliens gép kezdi kommunikációtkérést fogalmaz meg</a:t>
            </a:r>
          </a:p>
          <a:p>
            <a:pPr lvl="1"/>
            <a:r>
              <a:rPr lang="hu-HU" sz="2000" dirty="0" smtClean="0">
                <a:sym typeface="Wingdings" pitchFamily="2" charset="2"/>
              </a:rPr>
              <a:t>A kliens elküldi a használt böngészőprogrammal kapcsolatos információkat is</a:t>
            </a:r>
          </a:p>
          <a:p>
            <a:pPr lvl="1"/>
            <a:r>
              <a:rPr lang="hu-HU" sz="2000" dirty="0" smtClean="0">
                <a:sym typeface="Wingdings" pitchFamily="2" charset="2"/>
              </a:rPr>
              <a:t>A szerver válaszában küldi a kért  dokumentumot</a:t>
            </a:r>
          </a:p>
          <a:p>
            <a:pPr lvl="1"/>
            <a:r>
              <a:rPr lang="hu-HU" sz="2000" dirty="0" smtClean="0">
                <a:sym typeface="Wingdings" pitchFamily="2" charset="2"/>
              </a:rPr>
              <a:t>Ha kiszolgálás nem lehetséges, hibaüzenetet küld szerver</a:t>
            </a:r>
            <a:endParaRPr lang="hu-HU" sz="2000" dirty="0" smtClean="0"/>
          </a:p>
          <a:p>
            <a:endParaRPr lang="hu-H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79222" y="433632"/>
            <a:ext cx="7514035" cy="920685"/>
          </a:xfrm>
        </p:spPr>
        <p:txBody>
          <a:bodyPr/>
          <a:lstStyle/>
          <a:p>
            <a:r>
              <a:rPr lang="hu-HU" dirty="0" err="1" smtClean="0"/>
              <a:t>Webböngészők</a:t>
            </a:r>
            <a:r>
              <a:rPr lang="hu-HU" dirty="0" smtClean="0"/>
              <a:t> alapszolgáltatásai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1348033"/>
            <a:ext cx="7514035" cy="4443169"/>
          </a:xfrm>
        </p:spPr>
        <p:txBody>
          <a:bodyPr>
            <a:normAutofit/>
          </a:bodyPr>
          <a:lstStyle/>
          <a:p>
            <a:r>
              <a:rPr lang="hu-HU" dirty="0" smtClean="0"/>
              <a:t>Minden </a:t>
            </a:r>
            <a:r>
              <a:rPr lang="hu-HU" dirty="0" err="1" smtClean="0"/>
              <a:t>webböngészőben</a:t>
            </a:r>
            <a:r>
              <a:rPr lang="hu-HU" dirty="0" smtClean="0"/>
              <a:t> elérhetőek az ún. alapszolgáltatások</a:t>
            </a:r>
          </a:p>
          <a:p>
            <a:r>
              <a:rPr lang="hu-HU" dirty="0" smtClean="0"/>
              <a:t>Ezeken túl kiegészítő szolgáltatásokat is biztosítnak a </a:t>
            </a:r>
            <a:r>
              <a:rPr lang="hu-HU" dirty="0" err="1" smtClean="0"/>
              <a:t>böngsézők</a:t>
            </a:r>
            <a:r>
              <a:rPr lang="hu-HU" dirty="0" smtClean="0"/>
              <a:t>, ezek eltérőek lehetnek programonként</a:t>
            </a:r>
          </a:p>
          <a:p>
            <a:r>
              <a:rPr lang="hu-HU" b="1" u="sng" dirty="0" smtClean="0"/>
              <a:t>Alapszolgáltatások:</a:t>
            </a:r>
          </a:p>
          <a:p>
            <a:pPr lvl="1">
              <a:buFont typeface="Wingdings" pitchFamily="2" charset="2"/>
              <a:buChar char="q"/>
            </a:pPr>
            <a:r>
              <a:rPr lang="hu-HU" b="1" dirty="0" smtClean="0"/>
              <a:t>Nyitólap beállítása:</a:t>
            </a:r>
            <a:r>
              <a:rPr lang="hu-HU" dirty="0" smtClean="0"/>
              <a:t>megadhatjuk hogy indításkor melyikweblap töltődjön be</a:t>
            </a:r>
          </a:p>
          <a:p>
            <a:pPr lvl="1">
              <a:buFont typeface="Wingdings" pitchFamily="2" charset="2"/>
              <a:buChar char="q"/>
            </a:pPr>
            <a:r>
              <a:rPr lang="hu-HU" b="1" dirty="0" smtClean="0"/>
              <a:t>Újratöltés:</a:t>
            </a:r>
            <a:r>
              <a:rPr lang="hu-HU" dirty="0" smtClean="0"/>
              <a:t>a paranccsal újratölthetjük az oldalt</a:t>
            </a:r>
          </a:p>
          <a:p>
            <a:pPr lvl="1">
              <a:buFont typeface="Wingdings" pitchFamily="2" charset="2"/>
              <a:buChar char="q"/>
            </a:pPr>
            <a:r>
              <a:rPr lang="hu-HU" b="1" dirty="0" smtClean="0"/>
              <a:t>Előzmények:</a:t>
            </a:r>
            <a:r>
              <a:rPr lang="hu-HU" dirty="0" smtClean="0"/>
              <a:t> megmutatja a korábbi időszakban felkeresett oldalakat</a:t>
            </a:r>
          </a:p>
          <a:p>
            <a:pPr lvl="1">
              <a:buFont typeface="Wingdings" pitchFamily="2" charset="2"/>
              <a:buChar char="q"/>
            </a:pPr>
            <a:r>
              <a:rPr lang="hu-HU" b="1" dirty="0" err="1" smtClean="0"/>
              <a:t>Gyorsítótár</a:t>
            </a:r>
            <a:r>
              <a:rPr lang="hu-HU" b="1" dirty="0" smtClean="0"/>
              <a:t>: </a:t>
            </a:r>
            <a:r>
              <a:rPr lang="hu-HU" dirty="0" smtClean="0"/>
              <a:t>már megtekintett oldalakat eltárolja a böngésző</a:t>
            </a:r>
            <a:r>
              <a:rPr lang="hu-HU" dirty="0" smtClean="0">
                <a:sym typeface="Wingdings" pitchFamily="2" charset="2"/>
              </a:rPr>
              <a:t></a:t>
            </a:r>
            <a:r>
              <a:rPr lang="hu-HU" dirty="0" smtClean="0"/>
              <a:t>következő hívásakor gyorsabban töltődik</a:t>
            </a:r>
          </a:p>
          <a:p>
            <a:pPr lvl="1">
              <a:buFont typeface="Wingdings" pitchFamily="2" charset="2"/>
              <a:buChar char="q"/>
            </a:pPr>
            <a:r>
              <a:rPr lang="hu-HU" b="1" dirty="0" smtClean="0"/>
              <a:t>Könyvjelzők</a:t>
            </a:r>
            <a:r>
              <a:rPr lang="hu-HU" dirty="0" smtClean="0"/>
              <a:t>:a felhasználó a számára fontos </a:t>
            </a:r>
            <a:r>
              <a:rPr lang="hu-HU" dirty="0" err="1" smtClean="0"/>
              <a:t>webhelyeket</a:t>
            </a:r>
            <a:r>
              <a:rPr lang="hu-HU" dirty="0" smtClean="0"/>
              <a:t> megjelölheti és kiválaszthatja későbbiekben</a:t>
            </a:r>
            <a:endParaRPr lang="hu-H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82916" y="471340"/>
            <a:ext cx="7514035" cy="948965"/>
          </a:xfrm>
        </p:spPr>
        <p:txBody>
          <a:bodyPr/>
          <a:lstStyle/>
          <a:p>
            <a:r>
              <a:rPr lang="hu-HU" dirty="0" smtClean="0"/>
              <a:t>Egyéb szolgáltatások a </a:t>
            </a:r>
            <a:r>
              <a:rPr lang="hu-HU" dirty="0" err="1" smtClean="0"/>
              <a:t>webböngészőkben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1593131"/>
            <a:ext cx="7514035" cy="4198072"/>
          </a:xfrm>
        </p:spPr>
        <p:txBody>
          <a:bodyPr/>
          <a:lstStyle/>
          <a:p>
            <a:r>
              <a:rPr lang="hu-HU" b="1" dirty="0" smtClean="0"/>
              <a:t>Szinkronizálás:</a:t>
            </a:r>
            <a:r>
              <a:rPr lang="hu-HU" dirty="0" smtClean="0"/>
              <a:t> a beállított jellemzőket (kezdőlap </a:t>
            </a:r>
            <a:r>
              <a:rPr lang="hu-HU" dirty="0" err="1" smtClean="0"/>
              <a:t>stb</a:t>
            </a:r>
            <a:r>
              <a:rPr lang="hu-HU" dirty="0" smtClean="0"/>
              <a:t>) egy </a:t>
            </a:r>
            <a:r>
              <a:rPr lang="hu-HU" dirty="0" err="1" smtClean="0"/>
              <a:t>webtárhelyen</a:t>
            </a:r>
            <a:r>
              <a:rPr lang="hu-HU" dirty="0" smtClean="0"/>
              <a:t> eltárolja program. Pl. az Opera böngésző képes erre funkcióra</a:t>
            </a:r>
          </a:p>
          <a:p>
            <a:pPr lvl="1"/>
            <a:r>
              <a:rPr lang="hu-HU" dirty="0" smtClean="0"/>
              <a:t>Más gépről ezt betölthetjük és beállítja ezeket a jellemzőket számunkra </a:t>
            </a:r>
            <a:r>
              <a:rPr lang="hu-HU" dirty="0" err="1" smtClean="0"/>
              <a:t>aböngésző</a:t>
            </a:r>
            <a:endParaRPr lang="hu-HU" dirty="0" smtClean="0"/>
          </a:p>
          <a:p>
            <a:r>
              <a:rPr lang="hu-HU" b="1" dirty="0" smtClean="0"/>
              <a:t>Jelszavak megjegyzése: </a:t>
            </a:r>
            <a:r>
              <a:rPr lang="hu-HU" dirty="0" smtClean="0"/>
              <a:t>a legtöbb böngésző felkínálja a különböző oldalakon beírt jelszavak megjegyzését. Biztonsági problémát okozhat a figyeletlen használata</a:t>
            </a:r>
          </a:p>
          <a:p>
            <a:r>
              <a:rPr lang="hu-HU" b="1" dirty="0" smtClean="0"/>
              <a:t>Privát böngészés: </a:t>
            </a:r>
            <a:r>
              <a:rPr lang="hu-HU" dirty="0" smtClean="0"/>
              <a:t>ebben az üzemmódban a böngésző nem tárolja el a felkeresett oldalak adatait. Pl. a </a:t>
            </a:r>
            <a:r>
              <a:rPr lang="hu-HU" dirty="0" err="1" smtClean="0"/>
              <a:t>Firefox</a:t>
            </a:r>
            <a:r>
              <a:rPr lang="hu-HU" dirty="0" smtClean="0"/>
              <a:t> böngészőben lehet ilyen lehetőséget választani</a:t>
            </a:r>
            <a:endParaRPr lang="hu-H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tétel - </a:t>
            </a:r>
            <a:r>
              <a:rPr lang="hu-HU" dirty="0" err="1" smtClean="0"/>
              <a:t>Webböngészők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2209800"/>
            <a:ext cx="7662467" cy="3124201"/>
          </a:xfrm>
        </p:spPr>
        <p:txBody>
          <a:bodyPr/>
          <a:lstStyle/>
          <a:p>
            <a:r>
              <a:rPr lang="hu-HU" sz="2800" dirty="0"/>
              <a:t>Mit tud a </a:t>
            </a:r>
            <a:r>
              <a:rPr lang="hu-HU" sz="2800" dirty="0" err="1"/>
              <a:t>webböngésző</a:t>
            </a:r>
            <a:r>
              <a:rPr lang="hu-HU" sz="2800" dirty="0"/>
              <a:t> programról, milyen elterjedtebb programokat ismer? </a:t>
            </a:r>
            <a:r>
              <a:rPr lang="hu-HU" sz="2800" dirty="0" smtClean="0"/>
              <a:t>Röviden jellemezze </a:t>
            </a:r>
            <a:r>
              <a:rPr lang="hu-HU" sz="2800" dirty="0"/>
              <a:t>ezeket! Mi az URL? Ismertesse a felépítését! Mi a </a:t>
            </a:r>
            <a:r>
              <a:rPr lang="hu-HU" sz="2800" dirty="0" err="1"/>
              <a:t>HTTP-protokoll</a:t>
            </a:r>
            <a:r>
              <a:rPr lang="hu-HU" sz="2800" dirty="0"/>
              <a:t>? Milyen alapszolgáltatásait ismeri a </a:t>
            </a:r>
            <a:r>
              <a:rPr lang="hu-HU" sz="2800" dirty="0" err="1"/>
              <a:t>webolvasóknak</a:t>
            </a:r>
            <a:r>
              <a:rPr lang="hu-HU" sz="2800" dirty="0"/>
              <a:t> (például nyitólap beállítása, lap </a:t>
            </a:r>
            <a:r>
              <a:rPr lang="hu-HU" sz="2800" dirty="0" smtClean="0"/>
              <a:t>újratöltése </a:t>
            </a:r>
            <a:r>
              <a:rPr lang="hu-HU" sz="2800" dirty="0"/>
              <a:t>stb.)?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424920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3233" y="279400"/>
            <a:ext cx="7514035" cy="825500"/>
          </a:xfrm>
        </p:spPr>
        <p:txBody>
          <a:bodyPr/>
          <a:lstStyle/>
          <a:p>
            <a:r>
              <a:rPr lang="hu-HU" dirty="0" smtClean="0"/>
              <a:t>A Word Wide WEB kialakulása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64062" y="1714893"/>
            <a:ext cx="7514035" cy="4254501"/>
          </a:xfrm>
        </p:spPr>
        <p:txBody>
          <a:bodyPr>
            <a:noAutofit/>
          </a:bodyPr>
          <a:lstStyle/>
          <a:p>
            <a:r>
              <a:rPr lang="hu-HU" sz="2400" dirty="0" smtClean="0"/>
              <a:t>Az internet, mint világméretű számítógépes hálózat az 1980-as évekre épült ki.</a:t>
            </a:r>
          </a:p>
          <a:p>
            <a:r>
              <a:rPr lang="hu-HU" sz="2400" dirty="0" smtClean="0"/>
              <a:t>A hálózaton egyre többen próbálták dokumentumaikat az interneten másokhoz </a:t>
            </a:r>
            <a:r>
              <a:rPr lang="hu-HU" sz="2400" dirty="0" smtClean="0"/>
              <a:t>eljuttatni</a:t>
            </a:r>
            <a:endParaRPr lang="hu-HU" sz="2400" dirty="0" smtClean="0"/>
          </a:p>
          <a:p>
            <a:r>
              <a:rPr lang="hu-HU" sz="2400" dirty="0" smtClean="0"/>
              <a:t>Felvetődött az igény, egy egységes felületen elérhető dokumentum megosztó rendszer kiépítésére</a:t>
            </a:r>
          </a:p>
          <a:p>
            <a:r>
              <a:rPr lang="hu-HU" sz="2400" dirty="0" smtClean="0">
                <a:solidFill>
                  <a:srgbClr val="FF0000"/>
                </a:solidFill>
              </a:rPr>
              <a:t>1991-ben Tim </a:t>
            </a:r>
            <a:r>
              <a:rPr lang="hu-HU" sz="2400" dirty="0" err="1" smtClean="0">
                <a:solidFill>
                  <a:srgbClr val="FF0000"/>
                </a:solidFill>
              </a:rPr>
              <a:t>Berners-Lee</a:t>
            </a:r>
            <a:r>
              <a:rPr lang="hu-HU" sz="2400" dirty="0" smtClean="0">
                <a:solidFill>
                  <a:srgbClr val="FF0000"/>
                </a:solidFill>
              </a:rPr>
              <a:t> dolgozta ki az egymással linkekkel összekapcsolt dokumentumok rendszerét</a:t>
            </a:r>
          </a:p>
          <a:p>
            <a:r>
              <a:rPr lang="hu-HU" sz="2400" dirty="0" smtClean="0"/>
              <a:t>Az információkat weboldalakon tárolták, amit más gépekről böngészőprogrammal érhettek el.</a:t>
            </a:r>
          </a:p>
          <a:p>
            <a:r>
              <a:rPr lang="hu-HU" sz="2400" dirty="0" smtClean="0"/>
              <a:t>A weboldalak létrehozására (leírására) kialakították a HTML nyelvet 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xmlns="" val="41271065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33688" y="289089"/>
            <a:ext cx="7514035" cy="901700"/>
          </a:xfrm>
        </p:spPr>
        <p:txBody>
          <a:bodyPr/>
          <a:lstStyle/>
          <a:p>
            <a:r>
              <a:rPr lang="hu-HU" dirty="0" smtClean="0"/>
              <a:t>A Web működése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71393" y="1834037"/>
            <a:ext cx="7514035" cy="4064001"/>
          </a:xfrm>
        </p:spPr>
        <p:txBody>
          <a:bodyPr>
            <a:noAutofit/>
          </a:bodyPr>
          <a:lstStyle/>
          <a:p>
            <a:r>
              <a:rPr lang="hu-HU" sz="2400" dirty="0" smtClean="0"/>
              <a:t>Az információk egy-egy weboldalon vannak tárolva, ami valójában egy HTML nyelven írt fájl.</a:t>
            </a:r>
          </a:p>
          <a:p>
            <a:r>
              <a:rPr lang="hu-HU" sz="2400" dirty="0" smtClean="0"/>
              <a:t>Az összetartozó weblapokat egy mappában tárolják, ezt hívják webhelynek.</a:t>
            </a:r>
          </a:p>
          <a:p>
            <a:r>
              <a:rPr lang="hu-HU" sz="2400" dirty="0" smtClean="0">
                <a:solidFill>
                  <a:srgbClr val="FF0000"/>
                </a:solidFill>
              </a:rPr>
              <a:t>A webhely nyitó oldala a honlap, ami mindig index névre van elnevezve.</a:t>
            </a:r>
          </a:p>
          <a:p>
            <a:r>
              <a:rPr lang="hu-HU" sz="2400" dirty="0" smtClean="0"/>
              <a:t>A webhelyet egy szervergépen tárolják, </a:t>
            </a:r>
            <a:r>
              <a:rPr lang="hu-HU" sz="2400" dirty="0" smtClean="0"/>
              <a:t>az </a:t>
            </a:r>
            <a:r>
              <a:rPr lang="hu-HU" sz="2400" dirty="0" smtClean="0"/>
              <a:t>interneten ehhez kapcsolódnak a </a:t>
            </a:r>
            <a:r>
              <a:rPr lang="hu-HU" sz="2400" dirty="0" smtClean="0"/>
              <a:t>k</a:t>
            </a:r>
            <a:r>
              <a:rPr lang="hu-HU" sz="2400" dirty="0" smtClean="0"/>
              <a:t>liens </a:t>
            </a:r>
            <a:r>
              <a:rPr lang="hu-HU" sz="2400" dirty="0" smtClean="0"/>
              <a:t>( </a:t>
            </a:r>
            <a:r>
              <a:rPr lang="hu-HU" sz="2400" dirty="0" smtClean="0"/>
              <a:t>felhasználói</a:t>
            </a:r>
            <a:r>
              <a:rPr lang="hu-HU" sz="2400" dirty="0" smtClean="0"/>
              <a:t>) gépek</a:t>
            </a:r>
          </a:p>
          <a:p>
            <a:r>
              <a:rPr lang="hu-HU" sz="2400" dirty="0" smtClean="0"/>
              <a:t>A webhelyet egy egyedi cím azonosítja  (URL)</a:t>
            </a:r>
          </a:p>
          <a:p>
            <a:r>
              <a:rPr lang="hu-HU" sz="2400" dirty="0" smtClean="0"/>
              <a:t>A kliens gépen futatott böngésző program tölti le és jeleníti </a:t>
            </a:r>
            <a:r>
              <a:rPr lang="hu-HU" sz="2400" dirty="0" smtClean="0"/>
              <a:t>meg a </a:t>
            </a:r>
            <a:r>
              <a:rPr lang="hu-HU" sz="2400" dirty="0" smtClean="0"/>
              <a:t>felhasználó  számára az adott a weboldalt</a:t>
            </a:r>
          </a:p>
          <a:p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xmlns="" val="4050855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3233" y="342900"/>
            <a:ext cx="7514035" cy="1041400"/>
          </a:xfrm>
        </p:spPr>
        <p:txBody>
          <a:bodyPr/>
          <a:lstStyle/>
          <a:p>
            <a:r>
              <a:rPr lang="hu-HU" dirty="0" smtClean="0"/>
              <a:t>A </a:t>
            </a:r>
            <a:r>
              <a:rPr lang="hu-HU" dirty="0" smtClean="0"/>
              <a:t>web </a:t>
            </a:r>
            <a:r>
              <a:rPr lang="hu-HU" dirty="0" smtClean="0"/>
              <a:t>jellemzői napjainkban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1981200"/>
            <a:ext cx="7514035" cy="3810001"/>
          </a:xfrm>
        </p:spPr>
        <p:txBody>
          <a:bodyPr>
            <a:normAutofit/>
          </a:bodyPr>
          <a:lstStyle/>
          <a:p>
            <a:r>
              <a:rPr lang="hu-HU" sz="2400" dirty="0" smtClean="0"/>
              <a:t>A web ma az internet szolgáltatásai közül a legismertebb</a:t>
            </a:r>
          </a:p>
          <a:p>
            <a:r>
              <a:rPr lang="hu-HU" sz="2400" dirty="0" smtClean="0"/>
              <a:t>Ma már a weboldalak nagy része képeket, videókat is tartalmaz</a:t>
            </a:r>
            <a:r>
              <a:rPr lang="hu-HU" sz="2400" dirty="0" smtClean="0">
                <a:sym typeface="Wingdings" panose="05000000000000000000" pitchFamily="2" charset="2"/>
              </a:rPr>
              <a:t> a nagy sávszélesség miatt könnyű letölteni ezeket az oldalakat</a:t>
            </a:r>
          </a:p>
          <a:p>
            <a:r>
              <a:rPr lang="hu-HU" sz="2400" dirty="0" smtClean="0">
                <a:sym typeface="Wingdings" panose="05000000000000000000" pitchFamily="2" charset="2"/>
              </a:rPr>
              <a:t>Egyre többféle más szolgáltatás (pl. levelezés, </a:t>
            </a:r>
            <a:r>
              <a:rPr lang="hu-HU" sz="2400" dirty="0" smtClean="0">
                <a:sym typeface="Wingdings" panose="05000000000000000000" pitchFamily="2" charset="2"/>
              </a:rPr>
              <a:t>fájlfeltöltés) </a:t>
            </a:r>
            <a:r>
              <a:rPr lang="hu-HU" sz="2400" dirty="0" smtClean="0">
                <a:sym typeface="Wingdings" panose="05000000000000000000" pitchFamily="2" charset="2"/>
              </a:rPr>
              <a:t>elérhető weboldalakon keresztül</a:t>
            </a:r>
          </a:p>
          <a:p>
            <a:r>
              <a:rPr lang="hu-HU" sz="2400" dirty="0" smtClean="0">
                <a:sym typeface="Wingdings" panose="05000000000000000000" pitchFamily="2" charset="2"/>
              </a:rPr>
              <a:t>Napjainkra </a:t>
            </a:r>
            <a:r>
              <a:rPr lang="hu-HU" sz="2400" dirty="0" smtClean="0">
                <a:sym typeface="Wingdings" panose="05000000000000000000" pitchFamily="2" charset="2"/>
              </a:rPr>
              <a:t>fontos reklámhordozó felületté váltak a weboldalak</a:t>
            </a:r>
            <a:endParaRPr lang="hu-HU" sz="2400" dirty="0"/>
          </a:p>
        </p:txBody>
      </p:sp>
    </p:spTree>
    <p:extLst>
      <p:ext uri="{BB962C8B-B14F-4D97-AF65-F5344CB8AC3E}">
        <p14:creationId xmlns:p14="http://schemas.microsoft.com/office/powerpoint/2010/main" xmlns="" val="8187533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51334" y="317500"/>
            <a:ext cx="7514035" cy="972488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World Wide Web működéséhez szükséges technika összetevői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409700" y="1422400"/>
            <a:ext cx="7150100" cy="54356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sz="2800" dirty="0" smtClean="0"/>
          </a:p>
          <a:p>
            <a:pPr lvl="1"/>
            <a:r>
              <a:rPr lang="hu-HU" sz="2800" b="1" dirty="0">
                <a:solidFill>
                  <a:srgbClr val="0070C0"/>
                </a:solidFill>
              </a:rPr>
              <a:t>HTML </a:t>
            </a:r>
            <a:r>
              <a:rPr lang="hu-HU" sz="2800" b="1" dirty="0" smtClean="0">
                <a:solidFill>
                  <a:srgbClr val="0070C0"/>
                </a:solidFill>
              </a:rPr>
              <a:t>nyelv</a:t>
            </a:r>
            <a:r>
              <a:rPr lang="hu-HU" sz="2800" b="1" dirty="0" smtClean="0">
                <a:solidFill>
                  <a:srgbClr val="0070C0"/>
                </a:solidFill>
                <a:sym typeface="Wingdings" panose="05000000000000000000" pitchFamily="2" charset="2"/>
              </a:rPr>
              <a:t></a:t>
            </a:r>
            <a:r>
              <a:rPr lang="hu-HU" sz="2800" dirty="0" smtClean="0"/>
              <a:t> dokumentumok (weblapok) létrehozására</a:t>
            </a:r>
          </a:p>
          <a:p>
            <a:pPr lvl="1"/>
            <a:r>
              <a:rPr lang="hu-HU" sz="2800" b="1" dirty="0">
                <a:solidFill>
                  <a:srgbClr val="0070C0"/>
                </a:solidFill>
              </a:rPr>
              <a:t>Kliens-szerver</a:t>
            </a:r>
            <a:r>
              <a:rPr lang="hu-HU" sz="2800" dirty="0" smtClean="0"/>
              <a:t> architektúra (web böngésző –web szerver)</a:t>
            </a:r>
          </a:p>
          <a:p>
            <a:pPr lvl="1"/>
            <a:r>
              <a:rPr lang="hu-HU" sz="2800" b="1" dirty="0">
                <a:solidFill>
                  <a:srgbClr val="0070C0"/>
                </a:solidFill>
              </a:rPr>
              <a:t>URL</a:t>
            </a:r>
            <a:r>
              <a:rPr lang="hu-HU" sz="2800" dirty="0" smtClean="0"/>
              <a:t> címzés : a webhelyet azonosítja a hálózaton</a:t>
            </a:r>
          </a:p>
          <a:p>
            <a:pPr lvl="1"/>
            <a:r>
              <a:rPr lang="hu-HU" sz="2800" b="1" dirty="0">
                <a:solidFill>
                  <a:srgbClr val="0070C0"/>
                </a:solidFill>
              </a:rPr>
              <a:t>HTTP</a:t>
            </a:r>
            <a:r>
              <a:rPr lang="hu-HU" sz="2800" dirty="0" smtClean="0"/>
              <a:t> protokoll: Az egységes hálózati adatcserét írja le</a:t>
            </a:r>
            <a:br>
              <a:rPr lang="hu-HU" sz="2800" dirty="0" smtClean="0"/>
            </a:br>
            <a:endParaRPr lang="hu-HU" sz="2800" dirty="0" smtClean="0"/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49890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27534" y="546100"/>
            <a:ext cx="7514035" cy="673100"/>
          </a:xfrm>
        </p:spPr>
        <p:txBody>
          <a:bodyPr/>
          <a:lstStyle/>
          <a:p>
            <a:r>
              <a:rPr lang="hu-HU" dirty="0" smtClean="0"/>
              <a:t>A böngészőprogramok fejlődése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1536700"/>
            <a:ext cx="7514035" cy="4254501"/>
          </a:xfrm>
        </p:spPr>
        <p:txBody>
          <a:bodyPr>
            <a:noAutofit/>
          </a:bodyPr>
          <a:lstStyle/>
          <a:p>
            <a:r>
              <a:rPr lang="hu-HU" sz="2400" dirty="0"/>
              <a:t>1991-ben jelent meg az első böngészőprogram (TGL), majd 1993-tól a grafikus felületű </a:t>
            </a:r>
            <a:r>
              <a:rPr lang="hu-HU" sz="2400" dirty="0" err="1"/>
              <a:t>Mosaic</a:t>
            </a:r>
            <a:r>
              <a:rPr lang="hu-HU" sz="2400" dirty="0"/>
              <a:t>  </a:t>
            </a:r>
            <a:r>
              <a:rPr lang="hu-HU" sz="2400" dirty="0" smtClean="0"/>
              <a:t>böngésző</a:t>
            </a:r>
            <a:endParaRPr lang="hu-HU" sz="2400" dirty="0"/>
          </a:p>
          <a:p>
            <a:r>
              <a:rPr lang="hu-HU" sz="2400" dirty="0" smtClean="0"/>
              <a:t>1995-ben jelent meg a Windows rendszerbe építve a Microsoft saját böngészője az Internet </a:t>
            </a:r>
            <a:r>
              <a:rPr lang="hu-HU" sz="2400" dirty="0" err="1" smtClean="0"/>
              <a:t>Exploler</a:t>
            </a:r>
            <a:endParaRPr lang="hu-HU" sz="2400" dirty="0" smtClean="0"/>
          </a:p>
          <a:p>
            <a:r>
              <a:rPr lang="hu-HU" sz="2400" dirty="0" smtClean="0"/>
              <a:t>A 90-es évek meghatározó böngészője </a:t>
            </a:r>
            <a:r>
              <a:rPr lang="hu-HU" sz="2400" dirty="0" smtClean="0"/>
              <a:t>volt a </a:t>
            </a:r>
            <a:r>
              <a:rPr lang="hu-HU" sz="2400" dirty="0" smtClean="0"/>
              <a:t>Netscape </a:t>
            </a:r>
            <a:r>
              <a:rPr lang="hu-HU" sz="2400" dirty="0"/>
              <a:t>N</a:t>
            </a:r>
            <a:r>
              <a:rPr lang="hu-HU" sz="2400" dirty="0" smtClean="0"/>
              <a:t>avigator</a:t>
            </a:r>
          </a:p>
          <a:p>
            <a:r>
              <a:rPr lang="hu-HU" sz="2400" dirty="0" smtClean="0"/>
              <a:t>A 2000-es években számos új böngészőprogram jelent meg (lásd következő dia!)</a:t>
            </a:r>
          </a:p>
          <a:p>
            <a:r>
              <a:rPr lang="hu-HU" sz="2400" dirty="0" smtClean="0"/>
              <a:t>A böngészők használatáért </a:t>
            </a:r>
            <a:r>
              <a:rPr lang="hu-HU" sz="2400" dirty="0" smtClean="0"/>
              <a:t> általában nem kérnek pénzt fejlesztők.</a:t>
            </a:r>
            <a:endParaRPr lang="hu-HU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318530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3233" y="228600"/>
            <a:ext cx="7514035" cy="558800"/>
          </a:xfrm>
        </p:spPr>
        <p:txBody>
          <a:bodyPr/>
          <a:lstStyle/>
          <a:p>
            <a:r>
              <a:rPr lang="hu-HU" dirty="0" smtClean="0"/>
              <a:t>Böngésző programok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011633" y="787400"/>
            <a:ext cx="8005367" cy="54229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200" b="1" u="sng" dirty="0" smtClean="0"/>
              <a:t>Napjainkban </a:t>
            </a:r>
            <a:r>
              <a:rPr lang="hu-HU" sz="2200" b="1" u="sng" dirty="0" smtClean="0"/>
              <a:t>a legismertebb böngészők: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hu-HU" sz="19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smtClean="0">
                <a:solidFill>
                  <a:srgbClr val="FF0000"/>
                </a:solidFill>
              </a:rPr>
              <a:t>Google </a:t>
            </a:r>
            <a:r>
              <a:rPr lang="hu-HU" sz="2000" b="1" dirty="0" err="1" smtClean="0">
                <a:solidFill>
                  <a:srgbClr val="FF0000"/>
                </a:solidFill>
              </a:rPr>
              <a:t>Chrome</a:t>
            </a:r>
            <a:r>
              <a:rPr lang="hu-HU" sz="2000" b="1" dirty="0" smtClean="0">
                <a:solidFill>
                  <a:srgbClr val="FF0000"/>
                </a:solidFill>
              </a:rPr>
              <a:t>: </a:t>
            </a:r>
            <a:r>
              <a:rPr lang="hu-HU" sz="2000" dirty="0" smtClean="0"/>
              <a:t>a Google által fejlesztett, nyílt forráskódú böngésző, minden platformra fejlesztik,2008-tól elérhető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hu-HU" sz="2000" b="1" dirty="0" err="1" smtClean="0">
                <a:solidFill>
                  <a:srgbClr val="FF0000"/>
                </a:solidFill>
              </a:rPr>
              <a:t>Mozilla</a:t>
            </a:r>
            <a:r>
              <a:rPr lang="hu-HU" sz="2000" b="1" dirty="0" smtClean="0">
                <a:solidFill>
                  <a:srgbClr val="FF0000"/>
                </a:solidFill>
              </a:rPr>
              <a:t> </a:t>
            </a:r>
            <a:r>
              <a:rPr lang="hu-HU" sz="2000" b="1" dirty="0" err="1" smtClean="0">
                <a:solidFill>
                  <a:srgbClr val="FF0000"/>
                </a:solidFill>
              </a:rPr>
              <a:t>Firefox</a:t>
            </a:r>
            <a:r>
              <a:rPr lang="hu-HU" sz="2000" dirty="0" smtClean="0">
                <a:solidFill>
                  <a:srgbClr val="FF0000"/>
                </a:solidFill>
              </a:rPr>
              <a:t>: </a:t>
            </a:r>
            <a:r>
              <a:rPr lang="hu-HU" sz="2000" dirty="0" smtClean="0"/>
              <a:t>minden platformra (Windows, Linux, </a:t>
            </a:r>
            <a:r>
              <a:rPr lang="hu-HU" sz="2000" dirty="0" err="1" smtClean="0"/>
              <a:t>Mac-Os</a:t>
            </a:r>
            <a:r>
              <a:rPr lang="hu-HU" sz="2000" dirty="0" smtClean="0"/>
              <a:t>) fejlesztett szabad szoftver, nyílt forráskódú, 2003-tól elérhető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hu-HU" sz="2000" b="1" dirty="0" smtClean="0">
                <a:solidFill>
                  <a:srgbClr val="FF0000"/>
                </a:solidFill>
              </a:rPr>
              <a:t>Internet Explorer</a:t>
            </a:r>
            <a:r>
              <a:rPr lang="hu-HU" sz="2000" dirty="0" smtClean="0"/>
              <a:t>:a Windows operációs rendszer alapértelmezett böngészője 1995-től. Zárt forráskód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hu-HU" sz="2000" b="1" dirty="0" smtClean="0">
                <a:solidFill>
                  <a:srgbClr val="FF0000"/>
                </a:solidFill>
              </a:rPr>
              <a:t>Opera: </a:t>
            </a:r>
            <a:r>
              <a:rPr lang="hu-HU" sz="2000" dirty="0" smtClean="0"/>
              <a:t>1994-től elérhető, a </a:t>
            </a:r>
            <a:r>
              <a:rPr lang="hu-HU" sz="2000" dirty="0" err="1"/>
              <a:t>T</a:t>
            </a:r>
            <a:r>
              <a:rPr lang="hu-HU" sz="2000" dirty="0" err="1" smtClean="0"/>
              <a:t>elenor</a:t>
            </a:r>
            <a:r>
              <a:rPr lang="hu-HU" sz="2000" dirty="0" smtClean="0"/>
              <a:t> norvég cég kezdte a fejlesztést. Főként okos telefonon terjedt el. Minden platformra fejlesztik. Zárt </a:t>
            </a:r>
            <a:r>
              <a:rPr lang="hu-HU" sz="2000" dirty="0" err="1" smtClean="0"/>
              <a:t>forraskódú</a:t>
            </a:r>
            <a:endParaRPr lang="hu-HU" sz="2000" dirty="0" smtClean="0"/>
          </a:p>
          <a:p>
            <a:pPr lvl="1">
              <a:buFont typeface="Wingdings" panose="05000000000000000000" pitchFamily="2" charset="2"/>
              <a:buChar char="q"/>
            </a:pPr>
            <a:r>
              <a:rPr lang="hu-HU" sz="2000" b="1" dirty="0" err="1" smtClean="0">
                <a:solidFill>
                  <a:srgbClr val="FF0000"/>
                </a:solidFill>
              </a:rPr>
              <a:t>Safari</a:t>
            </a:r>
            <a:r>
              <a:rPr lang="hu-HU" sz="2000" b="1" dirty="0" smtClean="0">
                <a:solidFill>
                  <a:srgbClr val="FF0000"/>
                </a:solidFill>
              </a:rPr>
              <a:t>:</a:t>
            </a:r>
            <a:r>
              <a:rPr lang="hu-HU" sz="2000" dirty="0" smtClean="0"/>
              <a:t> </a:t>
            </a:r>
            <a:r>
              <a:rPr lang="hu-HU" sz="2000" dirty="0" smtClean="0"/>
              <a:t>Az  </a:t>
            </a:r>
            <a:r>
              <a:rPr lang="hu-HU" sz="2000" dirty="0" smtClean="0"/>
              <a:t>Apple </a:t>
            </a:r>
            <a:r>
              <a:rPr lang="hu-HU" sz="2000" dirty="0" err="1" smtClean="0"/>
              <a:t>Mac-osx</a:t>
            </a:r>
            <a:r>
              <a:rPr lang="hu-HU" sz="2000" dirty="0" smtClean="0"/>
              <a:t> rendszer  alapértelmezett böngészője, 2003-tól elérhető. Zárt forráskód</a:t>
            </a:r>
          </a:p>
          <a:p>
            <a:endParaRPr lang="hu-HU" dirty="0" smtClean="0"/>
          </a:p>
          <a:p>
            <a:endParaRPr lang="hu-HU" dirty="0"/>
          </a:p>
        </p:txBody>
      </p:sp>
      <p:pic>
        <p:nvPicPr>
          <p:cNvPr id="1026" name="Picture 2" descr="Google Chrome icon (2011)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95475" y="5874939"/>
            <a:ext cx="957657" cy="957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Mozilla Firefox logo 2013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93379" y="5791201"/>
            <a:ext cx="1061789" cy="1125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Opera 2015 icon.sv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67682" y="5833069"/>
            <a:ext cx="1143000" cy="1041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ompass.sv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280579" y="5612108"/>
            <a:ext cx="1072904" cy="1240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Internet Explorer 10 logo.sv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823196" y="5740402"/>
            <a:ext cx="1063226" cy="1044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26759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40234" y="393700"/>
            <a:ext cx="7514035" cy="1041400"/>
          </a:xfrm>
        </p:spPr>
        <p:txBody>
          <a:bodyPr/>
          <a:lstStyle/>
          <a:p>
            <a:r>
              <a:rPr lang="hu-HU" dirty="0" smtClean="0"/>
              <a:t>A URL címzés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1612900"/>
            <a:ext cx="7514035" cy="4178301"/>
          </a:xfrm>
        </p:spPr>
        <p:txBody>
          <a:bodyPr>
            <a:normAutofit/>
          </a:bodyPr>
          <a:lstStyle/>
          <a:p>
            <a:r>
              <a:rPr lang="hu-HU" sz="2400" dirty="0" smtClean="0"/>
              <a:t>A </a:t>
            </a:r>
            <a:r>
              <a:rPr lang="hu-HU" sz="2400" dirty="0" smtClean="0"/>
              <a:t>webes </a:t>
            </a:r>
            <a:r>
              <a:rPr lang="hu-HU" sz="2400" dirty="0" smtClean="0"/>
              <a:t>szolgáltatásban szükség van egy egy</a:t>
            </a:r>
            <a:r>
              <a:rPr lang="hu-HU" sz="2400" dirty="0"/>
              <a:t>e</a:t>
            </a:r>
            <a:r>
              <a:rPr lang="hu-HU" sz="2400" dirty="0" smtClean="0"/>
              <a:t>di </a:t>
            </a:r>
            <a:r>
              <a:rPr lang="hu-HU" sz="2400" dirty="0" smtClean="0"/>
              <a:t>azonosítóra, </a:t>
            </a:r>
            <a:r>
              <a:rPr lang="hu-HU" sz="2400" dirty="0" smtClean="0"/>
              <a:t>ami azonosítja az adott webhelyet.</a:t>
            </a:r>
          </a:p>
          <a:p>
            <a:r>
              <a:rPr lang="hu-HU" sz="2400" dirty="0" err="1" smtClean="0"/>
              <a:t>Berners-Lee</a:t>
            </a:r>
            <a:r>
              <a:rPr lang="hu-HU" sz="2400" dirty="0" smtClean="0"/>
              <a:t> dolgozta ki az </a:t>
            </a:r>
            <a:r>
              <a:rPr lang="hu-HU" sz="2400" b="1" dirty="0">
                <a:solidFill>
                  <a:schemeClr val="accent1">
                    <a:lumMod val="75000"/>
                  </a:schemeClr>
                </a:solidFill>
              </a:rPr>
              <a:t>URL </a:t>
            </a:r>
            <a:r>
              <a:rPr lang="hu-HU" sz="2400" dirty="0" smtClean="0"/>
              <a:t>címzést </a:t>
            </a:r>
            <a:r>
              <a:rPr lang="hu-HU" sz="2400" dirty="0" smtClean="0"/>
              <a:t>( </a:t>
            </a:r>
            <a:r>
              <a:rPr lang="hu-HU" sz="2400" b="1" i="1" dirty="0" smtClean="0">
                <a:solidFill>
                  <a:schemeClr val="accent1">
                    <a:lumMod val="75000"/>
                  </a:schemeClr>
                </a:solidFill>
              </a:rPr>
              <a:t>Uniform </a:t>
            </a:r>
            <a:r>
              <a:rPr lang="hu-HU" sz="2400" b="1" i="1" dirty="0" err="1" smtClean="0">
                <a:solidFill>
                  <a:schemeClr val="accent1">
                    <a:lumMod val="75000"/>
                  </a:schemeClr>
                </a:solidFill>
              </a:rPr>
              <a:t>Resource</a:t>
            </a:r>
            <a:r>
              <a:rPr lang="hu-HU" sz="2400" b="1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u-HU" sz="2400" b="1" i="1" dirty="0" err="1" smtClean="0">
                <a:solidFill>
                  <a:schemeClr val="accent1">
                    <a:lumMod val="75000"/>
                  </a:schemeClr>
                </a:solidFill>
              </a:rPr>
              <a:t>Locator</a:t>
            </a:r>
            <a:r>
              <a:rPr lang="hu-HU" sz="24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u-HU" sz="2400" dirty="0"/>
              <a:t>- egységes erőforrás </a:t>
            </a:r>
            <a:r>
              <a:rPr lang="hu-HU" sz="2400" dirty="0" smtClean="0"/>
              <a:t>azonosító)</a:t>
            </a:r>
          </a:p>
          <a:p>
            <a:r>
              <a:rPr lang="hu-HU" sz="2400" dirty="0" smtClean="0"/>
              <a:t>Az interneten a szervert valójában egy IP cím azonosítja, de ez a felhasználók számára nehezen megjegyezhető</a:t>
            </a:r>
          </a:p>
          <a:p>
            <a:r>
              <a:rPr lang="hu-HU" sz="2400" dirty="0" smtClean="0"/>
              <a:t>Ezért találta ki </a:t>
            </a:r>
            <a:r>
              <a:rPr lang="hu-HU" sz="2400" dirty="0" err="1" smtClean="0"/>
              <a:t>Berners-Lee</a:t>
            </a:r>
            <a:r>
              <a:rPr lang="hu-HU" sz="2400" dirty="0" smtClean="0"/>
              <a:t> az URL címzést. </a:t>
            </a:r>
            <a:endParaRPr lang="hu-HU" sz="2400" dirty="0" smtClean="0"/>
          </a:p>
          <a:p>
            <a:r>
              <a:rPr lang="hu-HU" sz="2400" dirty="0" smtClean="0"/>
              <a:t>Egy </a:t>
            </a:r>
            <a:r>
              <a:rPr lang="hu-HU" sz="2400" dirty="0" smtClean="0"/>
              <a:t>DNS szerver határozza meg az URL-ből az adott gép IP címét.</a:t>
            </a:r>
          </a:p>
          <a:p>
            <a:endParaRPr lang="hu-HU" sz="2400" dirty="0" smtClean="0"/>
          </a:p>
          <a:p>
            <a:pPr marL="0" indent="0">
              <a:buNone/>
            </a:pPr>
            <a:endParaRPr lang="hu-HU" sz="2800" dirty="0"/>
          </a:p>
        </p:txBody>
      </p:sp>
    </p:spTree>
    <p:extLst>
      <p:ext uri="{BB962C8B-B14F-4D97-AF65-F5344CB8AC3E}">
        <p14:creationId xmlns:p14="http://schemas.microsoft.com/office/powerpoint/2010/main" xmlns="" val="3467132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is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119</TotalTime>
  <Words>811</Words>
  <Application>Microsoft Office PowerPoint</Application>
  <PresentationFormat>Diavetítés a képernyőre (4:3 oldalarány)</PresentationFormat>
  <Paragraphs>75</Paragraphs>
  <Slides>13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4" baseType="lpstr">
      <vt:lpstr>Parallaxis</vt:lpstr>
      <vt:lpstr>Webböngészők</vt:lpstr>
      <vt:lpstr>A tétel - Webböngészők</vt:lpstr>
      <vt:lpstr>A Word Wide WEB kialakulása</vt:lpstr>
      <vt:lpstr>A Web működése</vt:lpstr>
      <vt:lpstr>A web jellemzői napjainkban</vt:lpstr>
      <vt:lpstr>World Wide Web működéséhez szükséges technika összetevői</vt:lpstr>
      <vt:lpstr>A böngészőprogramok fejlődése</vt:lpstr>
      <vt:lpstr>Böngésző programok</vt:lpstr>
      <vt:lpstr>A URL címzés</vt:lpstr>
      <vt:lpstr>Az URL cím részei</vt:lpstr>
      <vt:lpstr>A http protokoll</vt:lpstr>
      <vt:lpstr>Webböngészők alapszolgáltatásai</vt:lpstr>
      <vt:lpstr>Egyéb szolgáltatások a webböngészőkben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Misi</dc:creator>
  <cp:lastModifiedBy>Felhasználó</cp:lastModifiedBy>
  <cp:revision>19</cp:revision>
  <dcterms:created xsi:type="dcterms:W3CDTF">2016-05-22T10:32:13Z</dcterms:created>
  <dcterms:modified xsi:type="dcterms:W3CDTF">2016-05-23T09:04:16Z</dcterms:modified>
</cp:coreProperties>
</file>