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4" r:id="rId12"/>
    <p:sldId id="268" r:id="rId13"/>
    <p:sldId id="266" r:id="rId14"/>
    <p:sldId id="269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60" y="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18416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7635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9070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3241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46965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289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3427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4164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4965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473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283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252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5138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372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791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507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745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96104FC-2CE6-41DA-BF81-10CD503F01A4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EACD652-63BD-4031-BD1C-E66B23052C0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1597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bajza.h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zsznaltauto.hu/" TargetMode="External"/><Relationship Id="rId2" Type="http://schemas.openxmlformats.org/officeDocument/2006/relationships/hyperlink" Target="http://www.auto.hu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Keresés az interneten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7374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1033" y="419099"/>
            <a:ext cx="7704667" cy="1016001"/>
          </a:xfrm>
        </p:spPr>
        <p:txBody>
          <a:bodyPr/>
          <a:lstStyle/>
          <a:p>
            <a:r>
              <a:rPr lang="hu-HU" dirty="0" smtClean="0"/>
              <a:t>A kulcsszavas keresés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435100"/>
            <a:ext cx="7704667" cy="4564716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FF0000"/>
                </a:solidFill>
              </a:rPr>
              <a:t>Egyszerű keresés: </a:t>
            </a:r>
            <a:r>
              <a:rPr lang="hu-HU" dirty="0" smtClean="0"/>
              <a:t>egy szóra keresünk, érdemes ragozás nélkül használni az adott kifejezést</a:t>
            </a:r>
          </a:p>
          <a:p>
            <a:pPr lvl="1"/>
            <a:r>
              <a:rPr lang="hu-HU" dirty="0" smtClean="0"/>
              <a:t>Ha sok találat van,minél szűkebb fogalmat írjunk be keresésnek</a:t>
            </a:r>
          </a:p>
          <a:p>
            <a:pPr lvl="1"/>
            <a:r>
              <a:rPr lang="hu-HU" dirty="0" smtClean="0"/>
              <a:t> Amennyiben nincs elég találat, általánosabb kifejezést írjunk be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Összetett keresés</a:t>
            </a:r>
            <a:r>
              <a:rPr lang="hu-HU" dirty="0" smtClean="0"/>
              <a:t>: több szóval írjuk le a kereső kifejezést</a:t>
            </a:r>
          </a:p>
          <a:p>
            <a:pPr lvl="1"/>
            <a:r>
              <a:rPr lang="hu-HU" dirty="0" smtClean="0"/>
              <a:t>Pl. Forma-1 Ferrari </a:t>
            </a:r>
            <a:r>
              <a:rPr lang="hu-HU" dirty="0" err="1" smtClean="0"/>
              <a:t>-a</a:t>
            </a:r>
            <a:r>
              <a:rPr lang="hu-HU" dirty="0" smtClean="0"/>
              <a:t> Forma-1-es Ferrari csapatról akarunk adatokat kapni</a:t>
            </a:r>
          </a:p>
          <a:p>
            <a:pPr lvl="1"/>
            <a:r>
              <a:rPr lang="hu-HU" dirty="0" smtClean="0"/>
              <a:t>A kereső kifejezésben különböző operátorokat is használhatunk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9768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982133" y="1803400"/>
            <a:ext cx="7704667" cy="4196416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And operátor</a:t>
            </a:r>
            <a:r>
              <a:rPr lang="hu-HU" dirty="0" smtClean="0">
                <a:sym typeface="Wingdings" pitchFamily="2" charset="2"/>
              </a:rPr>
              <a:t></a:t>
            </a:r>
            <a:r>
              <a:rPr lang="hu-HU" dirty="0" smtClean="0"/>
              <a:t> és kapcsolat, szűkíti pontosítja a találatokat</a:t>
            </a:r>
          </a:p>
          <a:p>
            <a:pPr>
              <a:buFont typeface="Wingdings" pitchFamily="2" charset="2"/>
              <a:buChar char="v"/>
            </a:pPr>
            <a:r>
              <a:rPr lang="hu-HU" sz="1800" dirty="0" smtClean="0">
                <a:solidFill>
                  <a:srgbClr val="0070C0"/>
                </a:solidFill>
              </a:rPr>
              <a:t>Pl. könyvtár és informatika</a:t>
            </a:r>
          </a:p>
          <a:p>
            <a:r>
              <a:rPr lang="hu-HU" sz="1800" dirty="0" smtClean="0">
                <a:solidFill>
                  <a:srgbClr val="0070C0"/>
                </a:solidFill>
              </a:rPr>
              <a:t>  </a:t>
            </a:r>
            <a:r>
              <a:rPr lang="hu-HU" dirty="0" smtClean="0"/>
              <a:t>OR (vagy operátor)</a:t>
            </a:r>
            <a:r>
              <a:rPr lang="hu-HU" dirty="0" smtClean="0">
                <a:sym typeface="Wingdings" pitchFamily="2" charset="2"/>
              </a:rPr>
              <a:t> nagyobb találati halmaz</a:t>
            </a:r>
          </a:p>
          <a:p>
            <a:pPr>
              <a:buFont typeface="Wingdings" pitchFamily="2" charset="2"/>
              <a:buChar char="v"/>
            </a:pPr>
            <a:r>
              <a:rPr lang="hu-HU" sz="1800" dirty="0" smtClean="0">
                <a:solidFill>
                  <a:srgbClr val="0070C0"/>
                </a:solidFill>
                <a:sym typeface="Wingdings" pitchFamily="2" charset="2"/>
              </a:rPr>
              <a:t>Pl. könyvtár </a:t>
            </a:r>
            <a:r>
              <a:rPr lang="hu-HU" sz="1800" dirty="0" err="1" smtClean="0">
                <a:solidFill>
                  <a:srgbClr val="0070C0"/>
                </a:solidFill>
                <a:sym typeface="Wingdings" pitchFamily="2" charset="2"/>
              </a:rPr>
              <a:t>or</a:t>
            </a:r>
            <a:r>
              <a:rPr lang="hu-HU" sz="1800" dirty="0" smtClean="0">
                <a:solidFill>
                  <a:srgbClr val="0070C0"/>
                </a:solidFill>
                <a:sym typeface="Wingdings" pitchFamily="2" charset="2"/>
              </a:rPr>
              <a:t> informatika</a:t>
            </a:r>
          </a:p>
          <a:p>
            <a:r>
              <a:rPr lang="hu-HU" dirty="0" err="1" smtClean="0">
                <a:sym typeface="Wingdings" pitchFamily="2" charset="2"/>
              </a:rPr>
              <a:t>Not</a:t>
            </a:r>
            <a:r>
              <a:rPr lang="hu-HU" dirty="0" smtClean="0">
                <a:sym typeface="Wingdings" pitchFamily="2" charset="2"/>
              </a:rPr>
              <a:t> operátor: – jel: kizárja az adott kifejezést tartalmazó találatokat</a:t>
            </a:r>
          </a:p>
          <a:p>
            <a:pPr>
              <a:buFont typeface="Wingdings" pitchFamily="2" charset="2"/>
              <a:buChar char="v"/>
            </a:pPr>
            <a:r>
              <a:rPr lang="hu-HU" sz="1800" dirty="0" err="1" smtClean="0">
                <a:solidFill>
                  <a:srgbClr val="0070C0"/>
                </a:solidFill>
                <a:sym typeface="Wingdings" pitchFamily="2" charset="2"/>
              </a:rPr>
              <a:t>Pl.Könyvtár</a:t>
            </a:r>
            <a:r>
              <a:rPr lang="hu-HU" sz="1800" dirty="0" smtClean="0">
                <a:solidFill>
                  <a:srgbClr val="0070C0"/>
                </a:solidFill>
                <a:sym typeface="Wingdings" pitchFamily="2" charset="2"/>
              </a:rPr>
              <a:t> –informatika</a:t>
            </a:r>
          </a:p>
          <a:p>
            <a:r>
              <a:rPr lang="hu-HU" dirty="0" smtClean="0">
                <a:sym typeface="Wingdings" pitchFamily="2" charset="2"/>
              </a:rPr>
              <a:t>Helyettesítő karakterek:  </a:t>
            </a:r>
          </a:p>
          <a:p>
            <a:pPr>
              <a:buFont typeface="Wingdings" pitchFamily="2" charset="2"/>
              <a:buChar char="v"/>
            </a:pPr>
            <a:r>
              <a:rPr lang="hu-HU" sz="1800" dirty="0" smtClean="0">
                <a:solidFill>
                  <a:srgbClr val="0070C0"/>
                </a:solidFill>
                <a:sym typeface="Wingdings" pitchFamily="2" charset="2"/>
              </a:rPr>
              <a:t>Pl. könyv* </a:t>
            </a:r>
          </a:p>
          <a:p>
            <a:pPr>
              <a:buNone/>
            </a:pPr>
            <a:endParaRPr lang="hu-HU" sz="1800" dirty="0">
              <a:solidFill>
                <a:srgbClr val="0070C0"/>
              </a:solidFill>
            </a:endParaRP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213387" y="295383"/>
            <a:ext cx="7704667" cy="1279418"/>
          </a:xfrm>
        </p:spPr>
        <p:txBody>
          <a:bodyPr>
            <a:normAutofit/>
          </a:bodyPr>
          <a:lstStyle/>
          <a:p>
            <a:r>
              <a:rPr lang="hu-HU" dirty="0" smtClean="0"/>
              <a:t>Keresésnél használható operátorok</a:t>
            </a:r>
            <a:endParaRPr lang="hu-HU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5301208"/>
            <a:ext cx="34099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635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2" y="368299"/>
            <a:ext cx="7704667" cy="1028701"/>
          </a:xfrm>
        </p:spPr>
        <p:txBody>
          <a:bodyPr/>
          <a:lstStyle/>
          <a:p>
            <a:r>
              <a:rPr lang="hu-HU" dirty="0" smtClean="0"/>
              <a:t>A kulcsszavas keresők találati listája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663700"/>
            <a:ext cx="7704667" cy="4336116"/>
          </a:xfrm>
        </p:spPr>
        <p:txBody>
          <a:bodyPr>
            <a:normAutofit/>
          </a:bodyPr>
          <a:lstStyle/>
          <a:p>
            <a:r>
              <a:rPr lang="hu-HU" dirty="0" smtClean="0"/>
              <a:t>A kulcsszavas keresők eredménylistája több tízezer találatot is tartalmazhat</a:t>
            </a:r>
          </a:p>
          <a:p>
            <a:r>
              <a:rPr lang="hu-HU" dirty="0" smtClean="0"/>
              <a:t>A felhasználók általában csak az első néhány találatot nézik meg</a:t>
            </a:r>
          </a:p>
          <a:p>
            <a:r>
              <a:rPr lang="hu-HU" dirty="0" smtClean="0"/>
              <a:t>A keresők többféle algoritmussal próbálják a legjellemzőbb találatokat megjeleníteni a lista elején.</a:t>
            </a:r>
          </a:p>
          <a:p>
            <a:r>
              <a:rPr lang="hu-HU" dirty="0" smtClean="0"/>
              <a:t>Általában a legfontosabb szempont a találatok rendezésénél, hogy hány link vezet az adott oldalra más oldalakról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smtClean="0"/>
              <a:t>mennyire fontos az adott oldal!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656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104900" y="1689100"/>
            <a:ext cx="6934200" cy="4470098"/>
          </a:xfrm>
        </p:spPr>
        <p:txBody>
          <a:bodyPr>
            <a:noAutofit/>
          </a:bodyPr>
          <a:lstStyle/>
          <a:p>
            <a:r>
              <a:rPr lang="hu-HU" dirty="0" smtClean="0"/>
              <a:t>Számológép: beírni a műveletet 5+3</a:t>
            </a:r>
          </a:p>
          <a:p>
            <a:r>
              <a:rPr lang="hu-HU" dirty="0" smtClean="0"/>
              <a:t>Pénzváltás: 15 euro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Huf</a:t>
            </a:r>
            <a:endParaRPr lang="hu-HU" dirty="0" smtClean="0"/>
          </a:p>
          <a:p>
            <a:r>
              <a:rPr lang="hu-HU" dirty="0" smtClean="0"/>
              <a:t>Mértékegység váltás: 1500 m </a:t>
            </a:r>
            <a:r>
              <a:rPr lang="hu-HU" dirty="0" err="1" smtClean="0"/>
              <a:t>in</a:t>
            </a:r>
            <a:r>
              <a:rPr lang="hu-HU" dirty="0" smtClean="0"/>
              <a:t> km</a:t>
            </a:r>
          </a:p>
          <a:p>
            <a:r>
              <a:rPr lang="hu-HU" dirty="0" smtClean="0"/>
              <a:t>Oldalon belüli keresés:</a:t>
            </a:r>
          </a:p>
          <a:p>
            <a:pPr lvl="2"/>
            <a:r>
              <a:rPr lang="hu-HU" sz="2400" dirty="0" smtClean="0"/>
              <a:t>Pl. tanárok </a:t>
            </a:r>
            <a:r>
              <a:rPr lang="hu-HU" sz="2400" dirty="0" smtClean="0">
                <a:solidFill>
                  <a:srgbClr val="FF0000"/>
                </a:solidFill>
              </a:rPr>
              <a:t>site:</a:t>
            </a:r>
            <a:r>
              <a:rPr lang="hu-HU" sz="2400" dirty="0" smtClean="0"/>
              <a:t> </a:t>
            </a:r>
            <a:r>
              <a:rPr lang="hu-HU" sz="2400" dirty="0" err="1" smtClean="0">
                <a:hlinkClick r:id="rId2"/>
              </a:rPr>
              <a:t>www.bajza.hu</a:t>
            </a:r>
            <a:endParaRPr lang="hu-HU" sz="2400" dirty="0" smtClean="0"/>
          </a:p>
          <a:p>
            <a:r>
              <a:rPr lang="hu-HU" dirty="0" smtClean="0"/>
              <a:t>Bizonyos </a:t>
            </a:r>
            <a:r>
              <a:rPr lang="hu-HU" dirty="0" err="1" smtClean="0"/>
              <a:t>filetipusok</a:t>
            </a:r>
            <a:r>
              <a:rPr lang="hu-HU" dirty="0" smtClean="0"/>
              <a:t> keresése: </a:t>
            </a:r>
          </a:p>
          <a:p>
            <a:pPr>
              <a:buNone/>
            </a:pPr>
            <a:r>
              <a:rPr lang="hu-HU" dirty="0" smtClean="0"/>
              <a:t>	  </a:t>
            </a:r>
            <a:r>
              <a:rPr lang="hu-HU" dirty="0" err="1" smtClean="0"/>
              <a:t>Pl.tortenelem</a:t>
            </a:r>
            <a:r>
              <a:rPr lang="hu-HU" dirty="0" smtClean="0"/>
              <a:t> "</a:t>
            </a:r>
            <a:r>
              <a:rPr lang="hu-HU" dirty="0" err="1" smtClean="0"/>
              <a:t>filetype</a:t>
            </a:r>
            <a:r>
              <a:rPr lang="hu-HU" dirty="0" smtClean="0"/>
              <a:t>: &lt;.</a:t>
            </a:r>
            <a:r>
              <a:rPr lang="hu-HU" dirty="0" err="1" smtClean="0"/>
              <a:t>pdf</a:t>
            </a:r>
            <a:r>
              <a:rPr lang="hu-HU" dirty="0" smtClean="0"/>
              <a:t>&gt;„</a:t>
            </a:r>
          </a:p>
          <a:p>
            <a:r>
              <a:rPr lang="hu-HU" dirty="0" smtClean="0"/>
              <a:t>Fogalom keresés(csak angol!): </a:t>
            </a:r>
          </a:p>
          <a:p>
            <a:pPr lvl="2"/>
            <a:r>
              <a:rPr lang="hu-HU" sz="2400" dirty="0" smtClean="0"/>
              <a:t>	</a:t>
            </a:r>
            <a:r>
              <a:rPr lang="hu-HU" sz="2400" dirty="0" err="1" smtClean="0"/>
              <a:t>define</a:t>
            </a:r>
            <a:r>
              <a:rPr lang="hu-HU" sz="2400" dirty="0" smtClean="0"/>
              <a:t> </a:t>
            </a:r>
            <a:r>
              <a:rPr lang="hu-HU" sz="2400" dirty="0" err="1" smtClean="0"/>
              <a:t>Consul</a:t>
            </a:r>
            <a:endParaRPr lang="hu-HU" sz="2400" dirty="0" smtClean="0"/>
          </a:p>
          <a:p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424936" cy="778098"/>
          </a:xfrm>
        </p:spPr>
        <p:txBody>
          <a:bodyPr>
            <a:normAutofit/>
          </a:bodyPr>
          <a:lstStyle/>
          <a:p>
            <a:pPr algn="ctr"/>
            <a:r>
              <a:rPr lang="hu-HU" dirty="0" err="1" smtClean="0"/>
              <a:t>Google-</a:t>
            </a:r>
            <a:r>
              <a:rPr lang="hu-HU" dirty="0" smtClean="0"/>
              <a:t> kereső egyéb lehetőségei</a:t>
            </a:r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7628" y="4803568"/>
            <a:ext cx="3045718" cy="1949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22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95399" y="253999"/>
            <a:ext cx="7704667" cy="72390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Speciális keresés a Google keresőben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133" y="1121242"/>
            <a:ext cx="8017933" cy="461551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19194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tétel-keresés az interneten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Ismertesse, hogyan keres adott témával kapcsolatos információt az interneten! Hasonlítsa össze a kulcsszavas és a tematikus keresőket hatékonysági </a:t>
            </a:r>
            <a:r>
              <a:rPr lang="hu-HU" i="1" dirty="0" smtClean="0"/>
              <a:t>szempontból! Mit </a:t>
            </a:r>
            <a:r>
              <a:rPr lang="hu-HU" i="1" dirty="0"/>
              <a:t>tud az egyszerű és az összetett keresésről mit tud a kereső-kifejezésekről? Az elmondottakat támassza alá egy-egy példa segítségével!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14910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482599"/>
            <a:ext cx="7704667" cy="1054101"/>
          </a:xfrm>
        </p:spPr>
        <p:txBody>
          <a:bodyPr/>
          <a:lstStyle/>
          <a:p>
            <a:r>
              <a:rPr lang="hu-HU" dirty="0" smtClean="0"/>
              <a:t>Az internetes keresés nehézségei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55800"/>
            <a:ext cx="7704667" cy="4044016"/>
          </a:xfrm>
        </p:spPr>
        <p:txBody>
          <a:bodyPr>
            <a:normAutofit/>
          </a:bodyPr>
          <a:lstStyle/>
          <a:p>
            <a:r>
              <a:rPr lang="hu-HU" dirty="0" smtClean="0"/>
              <a:t>Az interneten nagy mennyiségű információ érhető el</a:t>
            </a:r>
          </a:p>
          <a:p>
            <a:r>
              <a:rPr lang="hu-HU" dirty="0" smtClean="0"/>
              <a:t>A nagy adathalmazban nehéz megtalálni a minket érdeklő adatokat.</a:t>
            </a:r>
          </a:p>
          <a:p>
            <a:r>
              <a:rPr lang="hu-HU" dirty="0" smtClean="0"/>
              <a:t>A megfelelő adatok megtalálását nehezíti, hogy nincs semmilyen szempontból katalogizálva, csoportosítva a neten található adathalmaz.</a:t>
            </a:r>
          </a:p>
          <a:p>
            <a:r>
              <a:rPr lang="hu-HU" dirty="0" smtClean="0"/>
              <a:t>Ezért különböző kereső szolgáltatások segítik a felhasználót a megfelelő információ megtalálásában.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451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6433" y="380999"/>
            <a:ext cx="7704667" cy="1574801"/>
          </a:xfrm>
        </p:spPr>
        <p:txBody>
          <a:bodyPr/>
          <a:lstStyle/>
          <a:p>
            <a:r>
              <a:rPr lang="hu-HU" dirty="0" smtClean="0"/>
              <a:t>Az internetes kereső rendszerek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197100"/>
            <a:ext cx="7704667" cy="3802716"/>
          </a:xfrm>
        </p:spPr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Tematikus keresők</a:t>
            </a:r>
            <a:r>
              <a:rPr lang="hu-HU" b="1" dirty="0">
                <a:solidFill>
                  <a:srgbClr val="FF0000"/>
                </a:solidFill>
              </a:rPr>
              <a:t>:</a:t>
            </a:r>
            <a:r>
              <a:rPr lang="hu-HU" dirty="0" smtClean="0"/>
              <a:t> témakör alapján össze vannak gyűjtve az oldalak</a:t>
            </a:r>
          </a:p>
          <a:p>
            <a:r>
              <a:rPr lang="hu-HU" b="1" dirty="0" smtClean="0">
                <a:solidFill>
                  <a:srgbClr val="FF0000"/>
                </a:solidFill>
              </a:rPr>
              <a:t>Kulcsszavas keresők</a:t>
            </a:r>
            <a:r>
              <a:rPr lang="hu-HU" b="1" dirty="0">
                <a:solidFill>
                  <a:srgbClr val="FF0000"/>
                </a:solidFill>
              </a:rPr>
              <a:t>:</a:t>
            </a:r>
            <a:r>
              <a:rPr lang="hu-HU" dirty="0" smtClean="0"/>
              <a:t> Az általunk megadott kifejezések előfordulásait keresi a neten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84564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6433" y="228599"/>
            <a:ext cx="7704667" cy="762001"/>
          </a:xfrm>
        </p:spPr>
        <p:txBody>
          <a:bodyPr/>
          <a:lstStyle/>
          <a:p>
            <a:r>
              <a:rPr lang="hu-HU" dirty="0" smtClean="0"/>
              <a:t>Tematikus keresők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333500"/>
            <a:ext cx="7704667" cy="4838700"/>
          </a:xfrm>
        </p:spPr>
        <p:txBody>
          <a:bodyPr/>
          <a:lstStyle/>
          <a:p>
            <a:r>
              <a:rPr lang="hu-HU" dirty="0" smtClean="0"/>
              <a:t>A tematikus keresők témakörönként összeállított linkgyűjteményekből állnak</a:t>
            </a:r>
          </a:p>
          <a:p>
            <a:r>
              <a:rPr lang="hu-HU" dirty="0" smtClean="0"/>
              <a:t>Magyarországon a legismertebb </a:t>
            </a:r>
            <a:r>
              <a:rPr lang="hu-HU" dirty="0" err="1" smtClean="0"/>
              <a:t>lap.hu</a:t>
            </a:r>
            <a:r>
              <a:rPr lang="hu-HU" dirty="0" smtClean="0"/>
              <a:t> oldalról érhető el.</a:t>
            </a:r>
          </a:p>
          <a:p>
            <a:r>
              <a:rPr lang="hu-HU" dirty="0" smtClean="0"/>
              <a:t>Az ilyen oldalak mindig emberi munkával hozzák létre a gyűjteményeiket.</a:t>
            </a:r>
          </a:p>
          <a:p>
            <a:r>
              <a:rPr lang="hu-HU" dirty="0" smtClean="0"/>
              <a:t>A gyűjtemények általában több </a:t>
            </a:r>
            <a:r>
              <a:rPr lang="hu-HU" dirty="0" err="1" smtClean="0"/>
              <a:t>algyűjteményből</a:t>
            </a:r>
            <a:r>
              <a:rPr lang="hu-HU" dirty="0" smtClean="0"/>
              <a:t> állnak</a:t>
            </a:r>
          </a:p>
          <a:p>
            <a:r>
              <a:rPr lang="hu-HU" dirty="0" smtClean="0"/>
              <a:t>Pontos találatokat ad, viszont kevesebb találat közül válogathatunk, mint a kulcsszavas keresésénél.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3500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 tematikus keresésre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816100"/>
            <a:ext cx="7704667" cy="4183716"/>
          </a:xfrm>
        </p:spPr>
        <p:txBody>
          <a:bodyPr/>
          <a:lstStyle/>
          <a:p>
            <a:r>
              <a:rPr lang="hu-HU" dirty="0" smtClean="0"/>
              <a:t>A Forma-1-el kapcsolatos oldalakra vagyunk kíváncsiak</a:t>
            </a:r>
          </a:p>
          <a:p>
            <a:r>
              <a:rPr lang="hu-HU" dirty="0" smtClean="0"/>
              <a:t>Első lépésben a </a:t>
            </a:r>
            <a:r>
              <a:rPr lang="hu-HU" b="1" dirty="0" err="1" smtClean="0">
                <a:solidFill>
                  <a:srgbClr val="FF0000"/>
                </a:solidFill>
              </a:rPr>
              <a:t>lap.hu</a:t>
            </a:r>
            <a:r>
              <a:rPr lang="hu-HU" b="1" dirty="0" smtClean="0">
                <a:solidFill>
                  <a:srgbClr val="FF0000"/>
                </a:solidFill>
              </a:rPr>
              <a:t> </a:t>
            </a:r>
            <a:r>
              <a:rPr lang="hu-HU" dirty="0" smtClean="0"/>
              <a:t>oldalt nézzük meg.</a:t>
            </a:r>
          </a:p>
          <a:p>
            <a:r>
              <a:rPr lang="hu-HU" dirty="0" smtClean="0"/>
              <a:t>Itt látjuk a sport kategóriában a Forma-1 gyűjteményt</a:t>
            </a:r>
          </a:p>
          <a:p>
            <a:r>
              <a:rPr lang="hu-HU" dirty="0" smtClean="0"/>
              <a:t>Amennyiben rákattintunk,  a </a:t>
            </a:r>
            <a:r>
              <a:rPr lang="hu-HU" b="1" dirty="0" smtClean="0">
                <a:solidFill>
                  <a:srgbClr val="FF0000"/>
                </a:solidFill>
              </a:rPr>
              <a:t>forma1.lap.hu</a:t>
            </a:r>
            <a:r>
              <a:rPr lang="hu-HU" dirty="0" smtClean="0"/>
              <a:t> gyűjtemény oldalára jutunk</a:t>
            </a:r>
          </a:p>
          <a:p>
            <a:r>
              <a:rPr lang="hu-HU" dirty="0" smtClean="0"/>
              <a:t>Ezen az oldalon további szempontok szerint válogathatunk a forma-1-es oldalak között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5517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406399"/>
            <a:ext cx="7704667" cy="1117601"/>
          </a:xfrm>
        </p:spPr>
        <p:txBody>
          <a:bodyPr/>
          <a:lstStyle/>
          <a:p>
            <a:r>
              <a:rPr lang="hu-HU" dirty="0" smtClean="0"/>
              <a:t>Kulcsszavas keresők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24000"/>
            <a:ext cx="7704667" cy="4475816"/>
          </a:xfrm>
        </p:spPr>
        <p:txBody>
          <a:bodyPr/>
          <a:lstStyle/>
          <a:p>
            <a:r>
              <a:rPr lang="hu-HU" dirty="0" smtClean="0"/>
              <a:t>Az interneten sokféle kulcsszavas kereső szolgáltatás érhető el</a:t>
            </a:r>
          </a:p>
          <a:p>
            <a:r>
              <a:rPr lang="hu-HU" dirty="0" smtClean="0"/>
              <a:t>Kereső </a:t>
            </a:r>
            <a:r>
              <a:rPr lang="hu-HU" dirty="0"/>
              <a:t>kifejezéseket, szavakat adhatunk meg, amire a rendszer megkeresi az </a:t>
            </a:r>
            <a:r>
              <a:rPr lang="hu-HU" dirty="0" smtClean="0"/>
              <a:t>előfordulásokat</a:t>
            </a:r>
          </a:p>
          <a:p>
            <a:r>
              <a:rPr lang="hu-HU" dirty="0" smtClean="0"/>
              <a:t>Napjainkban legismertebb a Google kereső</a:t>
            </a:r>
            <a:r>
              <a:rPr lang="hu-HU" dirty="0" smtClean="0">
                <a:sym typeface="Wingdings" panose="05000000000000000000" pitchFamily="2" charset="2"/>
              </a:rPr>
              <a:t> nagyon sokféle nyelven érhető el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magyar </a:t>
            </a:r>
            <a:r>
              <a:rPr lang="hu-HU" dirty="0" err="1" smtClean="0">
                <a:sym typeface="Wingdings" panose="05000000000000000000" pitchFamily="2" charset="2"/>
              </a:rPr>
              <a:t>google</a:t>
            </a:r>
            <a:r>
              <a:rPr lang="hu-HU" dirty="0" smtClean="0">
                <a:sym typeface="Wingdings" panose="05000000000000000000" pitchFamily="2" charset="2"/>
              </a:rPr>
              <a:t> oldal:  </a:t>
            </a:r>
            <a:r>
              <a:rPr lang="hu-HU" dirty="0" err="1" smtClean="0">
                <a:sym typeface="Wingdings" panose="05000000000000000000" pitchFamily="2" charset="2"/>
              </a:rPr>
              <a:t>www.google.hu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224338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10166" y="1536196"/>
            <a:ext cx="8229600" cy="3387832"/>
          </a:xfrm>
        </p:spPr>
        <p:txBody>
          <a:bodyPr/>
          <a:lstStyle/>
          <a:p>
            <a:r>
              <a:rPr lang="hu-HU" b="1" dirty="0" smtClean="0">
                <a:solidFill>
                  <a:srgbClr val="7030A0"/>
                </a:solidFill>
              </a:rPr>
              <a:t>Keresőrobotok: </a:t>
            </a:r>
            <a:r>
              <a:rPr lang="hu-HU" dirty="0" smtClean="0"/>
              <a:t>az interneten található weblapokat pásztázzák</a:t>
            </a:r>
          </a:p>
          <a:p>
            <a:r>
              <a:rPr lang="hu-HU" dirty="0" smtClean="0">
                <a:solidFill>
                  <a:srgbClr val="7030A0"/>
                </a:solidFill>
              </a:rPr>
              <a:t>Indexelés</a:t>
            </a:r>
            <a:r>
              <a:rPr lang="hu-HU" dirty="0" smtClean="0"/>
              <a:t>: </a:t>
            </a:r>
            <a:r>
              <a:rPr lang="hu-HU" dirty="0" smtClean="0"/>
              <a:t>a letöltött </a:t>
            </a:r>
            <a:r>
              <a:rPr lang="hu-HU" dirty="0" smtClean="0"/>
              <a:t>weblapokat adtabázisba </a:t>
            </a:r>
            <a:r>
              <a:rPr lang="hu-HU" dirty="0" smtClean="0"/>
              <a:t>gyűjti, címszavakat </a:t>
            </a:r>
            <a:r>
              <a:rPr lang="hu-HU" dirty="0" smtClean="0"/>
              <a:t>rendel hozzá</a:t>
            </a:r>
          </a:p>
          <a:p>
            <a:r>
              <a:rPr lang="hu-HU" b="1" dirty="0" err="1" smtClean="0">
                <a:solidFill>
                  <a:srgbClr val="7030A0"/>
                </a:solidFill>
              </a:rPr>
              <a:t>Runtime-system</a:t>
            </a:r>
            <a:r>
              <a:rPr lang="hu-HU" b="1" dirty="0" smtClean="0">
                <a:solidFill>
                  <a:srgbClr val="7030A0"/>
                </a:solidFill>
                <a:sym typeface="Wingdings" pitchFamily="2" charset="2"/>
              </a:rPr>
              <a:t> válasz a keresőkérdésre</a:t>
            </a:r>
          </a:p>
          <a:p>
            <a:r>
              <a:rPr lang="hu-HU" dirty="0" smtClean="0">
                <a:sym typeface="Wingdings" pitchFamily="2" charset="2"/>
              </a:rPr>
              <a:t>Kikeresi az adatbázisból a keresőkérdésre releváns tételeket.</a:t>
            </a: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1072633" y="355599"/>
            <a:ext cx="7704667" cy="1460501"/>
          </a:xfrm>
        </p:spPr>
        <p:txBody>
          <a:bodyPr/>
          <a:lstStyle/>
          <a:p>
            <a:r>
              <a:rPr lang="hu-HU" dirty="0" smtClean="0"/>
              <a:t>Kulcsszavas </a:t>
            </a:r>
            <a:r>
              <a:rPr lang="hu-HU" dirty="0" smtClean="0"/>
              <a:t>keresők működése</a:t>
            </a: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2987824" y="4581128"/>
          <a:ext cx="5879976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988"/>
                <a:gridCol w="2939988"/>
              </a:tblGrid>
              <a:tr h="355709">
                <a:tc>
                  <a:txBody>
                    <a:bodyPr/>
                    <a:lstStyle/>
                    <a:p>
                      <a:r>
                        <a:rPr lang="hu-HU" dirty="0" smtClean="0"/>
                        <a:t>címszó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Hozzárendelt oldalak</a:t>
                      </a:r>
                      <a:endParaRPr lang="hu-HU" dirty="0"/>
                    </a:p>
                  </a:txBody>
                  <a:tcPr/>
                </a:tc>
              </a:tr>
              <a:tr h="877090">
                <a:tc>
                  <a:txBody>
                    <a:bodyPr/>
                    <a:lstStyle/>
                    <a:p>
                      <a:r>
                        <a:rPr lang="hu-HU" dirty="0" smtClean="0"/>
                        <a:t>autó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err="1" smtClean="0">
                          <a:hlinkClick r:id="rId2"/>
                        </a:rPr>
                        <a:t>www.auto.hu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>
                          <a:hlinkClick r:id="rId3"/>
                        </a:rPr>
                        <a:t>www.hazsznaltauto.hu</a:t>
                      </a:r>
                      <a:endParaRPr lang="hu-HU" dirty="0" smtClean="0"/>
                    </a:p>
                    <a:p>
                      <a:r>
                        <a:rPr lang="hu-HU" dirty="0" smtClean="0"/>
                        <a:t> stb.</a:t>
                      </a:r>
                      <a:endParaRPr lang="hu-HU" dirty="0"/>
                    </a:p>
                  </a:txBody>
                  <a:tcPr/>
                </a:tc>
              </a:tr>
              <a:tr h="35570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355709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98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2" y="139699"/>
            <a:ext cx="7704667" cy="1028701"/>
          </a:xfrm>
        </p:spPr>
        <p:txBody>
          <a:bodyPr/>
          <a:lstStyle/>
          <a:p>
            <a:r>
              <a:rPr lang="hu-HU" dirty="0" smtClean="0"/>
              <a:t>A keresőrobotok működése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2" y="1498600"/>
            <a:ext cx="7704667" cy="4742516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A keresőrobotok a weblapokon található címek, linkek és a &lt;</a:t>
            </a:r>
            <a:r>
              <a:rPr lang="hu-HU" dirty="0" err="1" smtClean="0"/>
              <a:t>head</a:t>
            </a:r>
            <a:r>
              <a:rPr lang="hu-HU" dirty="0" smtClean="0"/>
              <a:t>&gt; részben található meta adatok alapján indexelik az adott oldalt.</a:t>
            </a:r>
          </a:p>
          <a:p>
            <a:r>
              <a:rPr lang="hu-HU" dirty="0" smtClean="0"/>
              <a:t>Weboldalak készítésénél figyeljünk arra, hogy találó címeket adjunk az oldalon  (&lt;</a:t>
            </a:r>
            <a:r>
              <a:rPr lang="hu-HU" dirty="0" err="1" smtClean="0"/>
              <a:t>title</a:t>
            </a:r>
            <a:r>
              <a:rPr lang="hu-HU" dirty="0" smtClean="0"/>
              <a:t>&gt; &lt;h1&gt;,&lt;h2&gt;,stb</a:t>
            </a:r>
            <a:r>
              <a:rPr lang="hu-HU" dirty="0"/>
              <a:t>.</a:t>
            </a:r>
            <a:r>
              <a:rPr lang="hu-HU" dirty="0" smtClean="0"/>
              <a:t>  </a:t>
            </a:r>
            <a:r>
              <a:rPr lang="hu-HU" dirty="0"/>
              <a:t>H</a:t>
            </a:r>
            <a:r>
              <a:rPr lang="hu-HU" dirty="0" smtClean="0"/>
              <a:t>TML elemek)</a:t>
            </a:r>
          </a:p>
          <a:p>
            <a:r>
              <a:rPr lang="hu-HU" dirty="0" smtClean="0"/>
              <a:t>Olyan címeket érdemes adni, amilyen szavakkal valószínűleg  keresni fognak azok a felhasználók, akiknek szánjuk az oldalt.</a:t>
            </a:r>
          </a:p>
          <a:p>
            <a:r>
              <a:rPr lang="hu-HU" dirty="0" smtClean="0"/>
              <a:t>Weboldalunkat ki is zárhatjuk a keresőrobotok indexeléséből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webszervereken</a:t>
            </a:r>
            <a:r>
              <a:rPr lang="hu-HU" dirty="0" smtClean="0">
                <a:sym typeface="Wingdings" panose="05000000000000000000" pitchFamily="2" charset="2"/>
              </a:rPr>
              <a:t> a </a:t>
            </a:r>
            <a:r>
              <a:rPr lang="hu-HU" dirty="0" err="1" smtClean="0">
                <a:sym typeface="Wingdings" panose="05000000000000000000" pitchFamily="2" charset="2"/>
              </a:rPr>
              <a:t>robots.txt</a:t>
            </a:r>
            <a:r>
              <a:rPr lang="hu-HU" dirty="0" smtClean="0">
                <a:sym typeface="Wingdings" panose="05000000000000000000" pitchFamily="2" charset="2"/>
              </a:rPr>
              <a:t> állományba kell írni azokat az oldalakat, amit ki akarunk hagyni az indexelésből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7537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102</TotalTime>
  <Words>621</Words>
  <Application>Microsoft Office PowerPoint</Application>
  <PresentationFormat>Diavetítés a képernyőre (4:3 oldalarány)</PresentationFormat>
  <Paragraphs>75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Corbel</vt:lpstr>
      <vt:lpstr>Wingdings</vt:lpstr>
      <vt:lpstr>Parallaxis</vt:lpstr>
      <vt:lpstr>Keresés az interneten</vt:lpstr>
      <vt:lpstr>A tétel-keresés az interneten</vt:lpstr>
      <vt:lpstr>Az internetes keresés nehézségei</vt:lpstr>
      <vt:lpstr>Az internetes kereső rendszerek típusai</vt:lpstr>
      <vt:lpstr>Tematikus keresők</vt:lpstr>
      <vt:lpstr>Példa tematikus keresésre </vt:lpstr>
      <vt:lpstr>Kulcsszavas keresők</vt:lpstr>
      <vt:lpstr>Kulcsszavas keresők működése</vt:lpstr>
      <vt:lpstr>A keresőrobotok működése</vt:lpstr>
      <vt:lpstr>A kulcsszavas keresés típusai</vt:lpstr>
      <vt:lpstr>Keresésnél használható operátorok</vt:lpstr>
      <vt:lpstr>A kulcsszavas keresők találati listája</vt:lpstr>
      <vt:lpstr>Google- kereső egyéb lehetőségei</vt:lpstr>
      <vt:lpstr>Speciális keresés a Google keresőben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14</cp:revision>
  <dcterms:created xsi:type="dcterms:W3CDTF">2016-05-28T11:55:23Z</dcterms:created>
  <dcterms:modified xsi:type="dcterms:W3CDTF">2016-05-28T13:37:52Z</dcterms:modified>
</cp:coreProperties>
</file>