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74" r:id="rId8"/>
    <p:sldId id="261" r:id="rId9"/>
    <p:sldId id="262" r:id="rId10"/>
    <p:sldId id="263" r:id="rId11"/>
    <p:sldId id="271" r:id="rId12"/>
    <p:sldId id="269" r:id="rId13"/>
    <p:sldId id="264" r:id="rId14"/>
    <p:sldId id="272" r:id="rId15"/>
    <p:sldId id="266" r:id="rId16"/>
    <p:sldId id="265" r:id="rId17"/>
    <p:sldId id="268" r:id="rId18"/>
    <p:sldId id="270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8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3FD-BBCC-403F-937A-F3D8F8F2BC98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ECBD-9D90-4DD6-A204-4E4F0E566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66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3FD-BBCC-403F-937A-F3D8F8F2BC98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ECBD-9D90-4DD6-A204-4E4F0E566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63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3FD-BBCC-403F-937A-F3D8F8F2BC98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ECBD-9D90-4DD6-A204-4E4F0E566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43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3FD-BBCC-403F-937A-F3D8F8F2BC98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ECBD-9D90-4DD6-A204-4E4F0E566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82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3FD-BBCC-403F-937A-F3D8F8F2BC98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ECBD-9D90-4DD6-A204-4E4F0E566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09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3FD-BBCC-403F-937A-F3D8F8F2BC98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ECBD-9D90-4DD6-A204-4E4F0E566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21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3FD-BBCC-403F-937A-F3D8F8F2BC98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ECBD-9D90-4DD6-A204-4E4F0E566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36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3FD-BBCC-403F-937A-F3D8F8F2BC98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ECBD-9D90-4DD6-A204-4E4F0E566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73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3FD-BBCC-403F-937A-F3D8F8F2BC98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ECBD-9D90-4DD6-A204-4E4F0E566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6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3FD-BBCC-403F-937A-F3D8F8F2BC98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ECBD-9D90-4DD6-A204-4E4F0E566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4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83FD-BBCC-403F-937A-F3D8F8F2BC98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ECBD-9D90-4DD6-A204-4E4F0E566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02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483FD-BBCC-403F-937A-F3D8F8F2BC98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7ECBD-9D90-4DD6-A204-4E4F0E566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68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könyvtárak felépítése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13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4153" y="298384"/>
            <a:ext cx="7886700" cy="853291"/>
          </a:xfrm>
        </p:spPr>
        <p:txBody>
          <a:bodyPr/>
          <a:lstStyle/>
          <a:p>
            <a:pPr algn="ctr"/>
            <a:r>
              <a:rPr lang="hu-HU" dirty="0" smtClean="0"/>
              <a:t>Kézikönyvtár és szabadpolcos rész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34164"/>
            <a:ext cx="7886700" cy="4742799"/>
          </a:xfrm>
        </p:spPr>
        <p:txBody>
          <a:bodyPr>
            <a:normAutofit/>
          </a:bodyPr>
          <a:lstStyle/>
          <a:p>
            <a:r>
              <a:rPr lang="hu-HU" u="sng" dirty="0" smtClean="0"/>
              <a:t>A szabadpolcos rész</a:t>
            </a:r>
          </a:p>
          <a:p>
            <a:pPr marL="0" indent="0">
              <a:buNone/>
            </a:pPr>
            <a:r>
              <a:rPr lang="hu-HU" dirty="0" smtClean="0"/>
              <a:t>A könyvtárnak ezen a részén az olvasók szabadon mozoghatnak és válogathatnak a polcokon lévő könyvek között</a:t>
            </a:r>
          </a:p>
          <a:p>
            <a:r>
              <a:rPr lang="hu-HU" u="sng" dirty="0" smtClean="0"/>
              <a:t>Kézikönyvtár:</a:t>
            </a:r>
          </a:p>
          <a:p>
            <a:pPr marL="0" indent="0">
              <a:buNone/>
            </a:pPr>
            <a:r>
              <a:rPr lang="hu-HU" dirty="0" smtClean="0"/>
              <a:t>Itt azok a könyvek vannak elhelyezve, melyek csak könyvtárban olvashatóak</a:t>
            </a:r>
          </a:p>
          <a:p>
            <a:r>
              <a:rPr lang="hu-HU" u="sng" dirty="0" smtClean="0"/>
              <a:t>Olvasóterem</a:t>
            </a:r>
          </a:p>
          <a:p>
            <a:pPr marL="0" indent="0">
              <a:buNone/>
            </a:pPr>
            <a:r>
              <a:rPr lang="hu-HU" dirty="0" smtClean="0"/>
              <a:t>Az olvasók itt olvashatják a csak helyben használható könyveket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600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Szabadpolcos rész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1115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6027" y="162995"/>
            <a:ext cx="7886700" cy="1325563"/>
          </a:xfrm>
        </p:spPr>
        <p:txBody>
          <a:bodyPr/>
          <a:lstStyle/>
          <a:p>
            <a:r>
              <a:rPr lang="hu-HU" dirty="0" smtClean="0"/>
              <a:t>Olvasóterem és kézikönyvtár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" y="1690689"/>
            <a:ext cx="6641432" cy="4976763"/>
          </a:xfrm>
        </p:spPr>
      </p:pic>
    </p:spTree>
    <p:extLst>
      <p:ext uri="{BB962C8B-B14F-4D97-AF65-F5344CB8AC3E}">
        <p14:creationId xmlns:p14="http://schemas.microsoft.com/office/powerpoint/2010/main" val="74657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79132"/>
            <a:ext cx="7886700" cy="872542"/>
          </a:xfrm>
        </p:spPr>
        <p:txBody>
          <a:bodyPr/>
          <a:lstStyle/>
          <a:p>
            <a:r>
              <a:rPr lang="hu-HU" dirty="0" smtClean="0"/>
              <a:t>Kölcsönző pult és katalógus terem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/>
              <a:t>Kölcsönző pult: </a:t>
            </a:r>
          </a:p>
          <a:p>
            <a:pPr marL="0" indent="0">
              <a:buNone/>
            </a:pPr>
            <a:r>
              <a:rPr lang="hu-HU" dirty="0" smtClean="0"/>
              <a:t>a könyvtár bejáratánál találhatóak. Itt mindig tartózkodik könyvtáros. Itt intézik a könyvek kölcsönzésével, illetve a beiratkozással kapcsolatos adminisztrációt.</a:t>
            </a:r>
          </a:p>
          <a:p>
            <a:r>
              <a:rPr lang="hu-HU" u="sng" dirty="0" smtClean="0"/>
              <a:t>Katalógusterem:</a:t>
            </a:r>
          </a:p>
          <a:p>
            <a:pPr marL="0" indent="0">
              <a:buNone/>
            </a:pPr>
            <a:r>
              <a:rPr lang="hu-HU" dirty="0" smtClean="0"/>
              <a:t>Ezen a részen vannak a könyvállományban való keresést biztosító katalógusok, adatbázisok. Régebben a cédulakatalógusok voltak </a:t>
            </a:r>
            <a:r>
              <a:rPr lang="hu-HU" dirty="0" smtClean="0"/>
              <a:t>a jellemzőek</a:t>
            </a:r>
            <a:r>
              <a:rPr lang="hu-HU" dirty="0" smtClean="0"/>
              <a:t>, ma már számítógépes adatbázisban lehet keresni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012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Kölcsönző pult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00" y="1825443"/>
            <a:ext cx="6901313" cy="4949253"/>
          </a:xfrm>
        </p:spPr>
      </p:pic>
    </p:spTree>
    <p:extLst>
      <p:ext uri="{BB962C8B-B14F-4D97-AF65-F5344CB8AC3E}">
        <p14:creationId xmlns:p14="http://schemas.microsoft.com/office/powerpoint/2010/main" val="319011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Katalógus és számítógépes keresés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" y="1938205"/>
            <a:ext cx="7886700" cy="2981590"/>
          </a:xfrm>
        </p:spPr>
      </p:pic>
    </p:spTree>
    <p:extLst>
      <p:ext uri="{BB962C8B-B14F-4D97-AF65-F5344CB8AC3E}">
        <p14:creationId xmlns:p14="http://schemas.microsoft.com/office/powerpoint/2010/main" val="392688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Számítógépterem, zenei részleg, kutatószoba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 smtClean="0"/>
              <a:t>Számítógépterem: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smtClean="0"/>
              <a:t>beiratkozott </a:t>
            </a:r>
            <a:r>
              <a:rPr lang="hu-HU" dirty="0" smtClean="0"/>
              <a:t>olvasók itt használhatják a könyvtár számítógépeit</a:t>
            </a:r>
          </a:p>
          <a:p>
            <a:r>
              <a:rPr lang="hu-HU" u="sng" dirty="0" smtClean="0"/>
              <a:t>Kutatószoba:</a:t>
            </a:r>
          </a:p>
          <a:p>
            <a:pPr marL="0" indent="0">
              <a:buNone/>
            </a:pPr>
            <a:r>
              <a:rPr lang="hu-HU" dirty="0" smtClean="0"/>
              <a:t>Nagyobb könyvtárakban jellemző, a kutatók számára biztosított csendes szoba</a:t>
            </a:r>
          </a:p>
          <a:p>
            <a:r>
              <a:rPr lang="hu-HU" u="sng" dirty="0" err="1" smtClean="0"/>
              <a:t>Fonotéka</a:t>
            </a:r>
            <a:r>
              <a:rPr lang="hu-HU" u="sng" dirty="0" smtClean="0"/>
              <a:t>, videotéka,zenei részleg: </a:t>
            </a:r>
          </a:p>
          <a:p>
            <a:pPr marL="0" indent="0">
              <a:buNone/>
            </a:pPr>
            <a:r>
              <a:rPr lang="hu-HU" dirty="0" smtClean="0"/>
              <a:t>ezen részen lehet kölcsönözni hallgatni a </a:t>
            </a:r>
            <a:r>
              <a:rPr lang="hu-HU" dirty="0"/>
              <a:t>C</a:t>
            </a:r>
            <a:r>
              <a:rPr lang="hu-HU" dirty="0" smtClean="0"/>
              <a:t>D-ket, </a:t>
            </a:r>
            <a:r>
              <a:rPr lang="hu-HU" dirty="0" err="1" smtClean="0"/>
              <a:t>dvd-ket</a:t>
            </a:r>
            <a:r>
              <a:rPr lang="hu-HU" dirty="0" smtClean="0"/>
              <a:t> és egyéb hang vagy mozgógép hordozókat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445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Számítógépterem a könyvtárban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83" y="1690689"/>
            <a:ext cx="4755560" cy="4351338"/>
          </a:xfrm>
        </p:spPr>
      </p:pic>
    </p:spTree>
    <p:extLst>
      <p:ext uri="{BB962C8B-B14F-4D97-AF65-F5344CB8AC3E}">
        <p14:creationId xmlns:p14="http://schemas.microsoft.com/office/powerpoint/2010/main" val="127331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Zenei részleg a könyvtárban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1484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tétel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Mit tud a zárt raktári rendszerű és mit a szabadpolcos könyvtárakról? Milyen fontosabb részei, terei vannak a könyvtárnak, melyiknek mi a feladata?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017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könyvtárak csoportosítása felépítés szerint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1273" y="2374265"/>
            <a:ext cx="7886700" cy="2524994"/>
          </a:xfrm>
        </p:spPr>
        <p:txBody>
          <a:bodyPr>
            <a:normAutofit/>
          </a:bodyPr>
          <a:lstStyle/>
          <a:p>
            <a:r>
              <a:rPr lang="hu-HU" dirty="0" smtClean="0"/>
              <a:t>A  könyvtárak a felépítés szerint három csoportra oszthatóak:</a:t>
            </a:r>
          </a:p>
          <a:p>
            <a:pPr lvl="1"/>
            <a:r>
              <a:rPr lang="hu-HU" sz="2800" dirty="0" smtClean="0"/>
              <a:t>Zárt raktári rendszerű könyvtárak</a:t>
            </a:r>
          </a:p>
          <a:p>
            <a:pPr lvl="1"/>
            <a:r>
              <a:rPr lang="hu-HU" sz="2800" dirty="0" smtClean="0"/>
              <a:t>Szabadpolcos rendszerű raktárak</a:t>
            </a:r>
          </a:p>
          <a:p>
            <a:pPr lvl="1"/>
            <a:r>
              <a:rPr lang="hu-HU" sz="2800" dirty="0" smtClean="0"/>
              <a:t>Vegyes rendszerű könyvtárak</a:t>
            </a:r>
          </a:p>
        </p:txBody>
      </p:sp>
    </p:spTree>
    <p:extLst>
      <p:ext uri="{BB962C8B-B14F-4D97-AF65-F5344CB8AC3E}">
        <p14:creationId xmlns:p14="http://schemas.microsoft.com/office/powerpoint/2010/main" val="354910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72621"/>
            <a:ext cx="7886700" cy="1325563"/>
          </a:xfrm>
        </p:spPr>
        <p:txBody>
          <a:bodyPr/>
          <a:lstStyle/>
          <a:p>
            <a:r>
              <a:rPr lang="hu-HU" dirty="0" smtClean="0"/>
              <a:t>Zárt raktári rendszerű könyvtárak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98184"/>
            <a:ext cx="7886700" cy="4678779"/>
          </a:xfrm>
        </p:spPr>
        <p:txBody>
          <a:bodyPr>
            <a:normAutofit/>
          </a:bodyPr>
          <a:lstStyle/>
          <a:p>
            <a:r>
              <a:rPr lang="hu-HU" dirty="0" smtClean="0"/>
              <a:t>A könyvek raktárakban vannak elhelyezve.</a:t>
            </a:r>
          </a:p>
          <a:p>
            <a:r>
              <a:rPr lang="hu-HU" dirty="0" smtClean="0"/>
              <a:t>Az olvasók katalógusok és a könyvtáros segítségével választják ki a kért könyvet.</a:t>
            </a:r>
          </a:p>
          <a:p>
            <a:r>
              <a:rPr lang="hu-HU" dirty="0" smtClean="0"/>
              <a:t>Miután kitöltik a kérőlapot, a könyvtárosok kihozzák a raktárból a kért könyvet.</a:t>
            </a:r>
          </a:p>
          <a:p>
            <a:r>
              <a:rPr lang="hu-HU" u="sng" dirty="0" smtClean="0"/>
              <a:t>Előnye:</a:t>
            </a:r>
            <a:r>
              <a:rPr lang="hu-HU" dirty="0" smtClean="0"/>
              <a:t> a könyvek nagyobb védelme, raktári rend fenntartása(az olvasók nem keverik össze a polcon a könyveket)</a:t>
            </a:r>
          </a:p>
          <a:p>
            <a:r>
              <a:rPr lang="hu-HU" u="sng" dirty="0" smtClean="0"/>
              <a:t>Hátránya:</a:t>
            </a:r>
            <a:r>
              <a:rPr lang="hu-HU" dirty="0" smtClean="0"/>
              <a:t> az olvasó a kiválasztás előtt nem olvashat bele a könyvbe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024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96252"/>
            <a:ext cx="7886700" cy="1065047"/>
          </a:xfrm>
        </p:spPr>
        <p:txBody>
          <a:bodyPr>
            <a:normAutofit/>
          </a:bodyPr>
          <a:lstStyle/>
          <a:p>
            <a:r>
              <a:rPr lang="hu-HU" dirty="0" smtClean="0"/>
              <a:t>Zárt raktári rendszerű könyvtár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89" y="1383893"/>
            <a:ext cx="3542097" cy="5251775"/>
          </a:xfrm>
        </p:spPr>
      </p:pic>
    </p:spTree>
    <p:extLst>
      <p:ext uri="{BB962C8B-B14F-4D97-AF65-F5344CB8AC3E}">
        <p14:creationId xmlns:p14="http://schemas.microsoft.com/office/powerpoint/2010/main" val="213050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Szabadpolcos rendszerű könyvtárak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 könyvek az olvasók számára elérhető polcokon vannak elhelyezve.</a:t>
            </a:r>
          </a:p>
          <a:p>
            <a:r>
              <a:rPr lang="hu-HU" dirty="0" smtClean="0"/>
              <a:t>Az irodalmi művek szerzői betűrendben , a szakkönyvek szakrendben vannak elhelyezve a polcokon.</a:t>
            </a:r>
          </a:p>
          <a:p>
            <a:r>
              <a:rPr lang="hu-HU" dirty="0" smtClean="0"/>
              <a:t>Az olvasók a polcok között mozogva, bármelyik könyvet levehetik polcról</a:t>
            </a:r>
          </a:p>
          <a:p>
            <a:r>
              <a:rPr lang="hu-HU" u="sng" dirty="0" smtClean="0"/>
              <a:t>Előnye</a:t>
            </a:r>
            <a:r>
              <a:rPr lang="hu-HU" dirty="0" smtClean="0"/>
              <a:t>: az olvasó beleolvashat könyvbe a kiválasztás előtt</a:t>
            </a:r>
          </a:p>
          <a:p>
            <a:r>
              <a:rPr lang="hu-HU" u="sng" dirty="0" smtClean="0"/>
              <a:t>Hátránya:</a:t>
            </a:r>
            <a:r>
              <a:rPr lang="hu-HU" dirty="0" smtClean="0"/>
              <a:t> nagyobb helyigény, a könyveket más helyre rakhatják vissza az olvasók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175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Szabadpolcos rendszerű könyvtár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23" y="1393519"/>
            <a:ext cx="3271791" cy="4936534"/>
          </a:xfrm>
        </p:spPr>
      </p:pic>
    </p:spTree>
    <p:extLst>
      <p:ext uri="{BB962C8B-B14F-4D97-AF65-F5344CB8AC3E}">
        <p14:creationId xmlns:p14="http://schemas.microsoft.com/office/powerpoint/2010/main" val="183653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279" y="259882"/>
            <a:ext cx="7886700" cy="776289"/>
          </a:xfrm>
        </p:spPr>
        <p:txBody>
          <a:bodyPr/>
          <a:lstStyle/>
          <a:p>
            <a:pPr algn="ctr"/>
            <a:r>
              <a:rPr lang="hu-HU" dirty="0" smtClean="0"/>
              <a:t>Vegyes rendszerű könyvtárak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könyvek egy része a szabad polcokon kerül elhelyezésre.</a:t>
            </a:r>
          </a:p>
          <a:p>
            <a:r>
              <a:rPr lang="hu-HU" dirty="0" smtClean="0"/>
              <a:t>A ritkábban használt (vagy értékesebb) könyvek raktárba kerülnek.</a:t>
            </a:r>
          </a:p>
          <a:p>
            <a:r>
              <a:rPr lang="hu-HU" dirty="0" smtClean="0"/>
              <a:t>Előnye: ötvözi mindkét tárolási mód előnyeit</a:t>
            </a:r>
          </a:p>
          <a:p>
            <a:r>
              <a:rPr lang="hu-HU" dirty="0" smtClean="0"/>
              <a:t>Hátránya: az olvasó sokszor a polcokon keresi a könyvet, ami </a:t>
            </a:r>
            <a:r>
              <a:rPr lang="hu-HU" dirty="0" smtClean="0"/>
              <a:t>a raktárban </a:t>
            </a:r>
            <a:r>
              <a:rPr lang="hu-HU" dirty="0" smtClean="0"/>
              <a:t>van.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031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3522" y="231006"/>
            <a:ext cx="7886700" cy="882167"/>
          </a:xfrm>
        </p:spPr>
        <p:txBody>
          <a:bodyPr/>
          <a:lstStyle/>
          <a:p>
            <a:pPr algn="ctr"/>
            <a:r>
              <a:rPr lang="hu-HU" dirty="0" smtClean="0"/>
              <a:t>A könyvtári 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337912"/>
            <a:ext cx="7886700" cy="4839051"/>
          </a:xfrm>
        </p:spPr>
        <p:txBody>
          <a:bodyPr>
            <a:normAutofit/>
          </a:bodyPr>
          <a:lstStyle/>
          <a:p>
            <a:r>
              <a:rPr lang="hu-HU" dirty="0" smtClean="0"/>
              <a:t>Egy könyvtár különböző feladatú helyiségekből áll.</a:t>
            </a:r>
          </a:p>
          <a:p>
            <a:r>
              <a:rPr lang="hu-HU" dirty="0" smtClean="0"/>
              <a:t>Bizonyos funkciójú helyiségek összevonásra is kerülhetnek egy térben.</a:t>
            </a:r>
          </a:p>
          <a:p>
            <a:r>
              <a:rPr lang="hu-HU" dirty="0" smtClean="0"/>
              <a:t>Ma már minden könyvtári helyiség akadálymentesített kell, hogy legyen, hogy </a:t>
            </a:r>
            <a:r>
              <a:rPr lang="hu-HU" dirty="0" smtClean="0"/>
              <a:t>a mozgássérültek </a:t>
            </a:r>
            <a:r>
              <a:rPr lang="hu-HU" dirty="0" smtClean="0"/>
              <a:t>is látogatni tudják.</a:t>
            </a:r>
          </a:p>
          <a:p>
            <a:r>
              <a:rPr lang="hu-HU" dirty="0" smtClean="0"/>
              <a:t>Fontosabb könyvtári terek, helyiségek:</a:t>
            </a:r>
          </a:p>
          <a:p>
            <a:pPr lvl="1"/>
            <a:r>
              <a:rPr lang="hu-HU" dirty="0" smtClean="0"/>
              <a:t>Szabadpolcos rész</a:t>
            </a:r>
          </a:p>
          <a:p>
            <a:pPr lvl="1"/>
            <a:r>
              <a:rPr lang="hu-HU" dirty="0" smtClean="0"/>
              <a:t>Olvasóterem</a:t>
            </a:r>
          </a:p>
          <a:p>
            <a:pPr lvl="1"/>
            <a:r>
              <a:rPr lang="hu-HU" dirty="0" smtClean="0"/>
              <a:t>Kölcsönző pult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832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455</Words>
  <Application>Microsoft Office PowerPoint</Application>
  <PresentationFormat>Diavetítés a képernyőre (4:3 oldalarány)</PresentationFormat>
  <Paragraphs>60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A könyvtárak felépítése</vt:lpstr>
      <vt:lpstr>A tétel</vt:lpstr>
      <vt:lpstr>A könyvtárak csoportosítása felépítés szerint</vt:lpstr>
      <vt:lpstr>Zárt raktári rendszerű könyvtárak</vt:lpstr>
      <vt:lpstr>Zárt raktári rendszerű könyvtár </vt:lpstr>
      <vt:lpstr>Szabadpolcos rendszerű könyvtárak</vt:lpstr>
      <vt:lpstr>Szabadpolcos rendszerű könyvtár</vt:lpstr>
      <vt:lpstr>Vegyes rendszerű könyvtárak</vt:lpstr>
      <vt:lpstr>A könyvtári terek</vt:lpstr>
      <vt:lpstr>Kézikönyvtár és szabadpolcos rész</vt:lpstr>
      <vt:lpstr>Szabadpolcos rész</vt:lpstr>
      <vt:lpstr>Olvasóterem és kézikönyvtár</vt:lpstr>
      <vt:lpstr>Kölcsönző pult és katalógus terem</vt:lpstr>
      <vt:lpstr>Kölcsönző pult</vt:lpstr>
      <vt:lpstr>Katalógus és számítógépes keresés</vt:lpstr>
      <vt:lpstr>Számítógépterem, zenei részleg, kutatószoba</vt:lpstr>
      <vt:lpstr>Számítógépterem a könyvtárban</vt:lpstr>
      <vt:lpstr>Zenei részleg a könyvtárban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Misi</dc:creator>
  <cp:lastModifiedBy>Misi</cp:lastModifiedBy>
  <cp:revision>12</cp:revision>
  <dcterms:created xsi:type="dcterms:W3CDTF">2017-04-16T07:56:55Z</dcterms:created>
  <dcterms:modified xsi:type="dcterms:W3CDTF">2017-06-21T10:54:52Z</dcterms:modified>
</cp:coreProperties>
</file>