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83FD-BBCC-403F-937A-F3D8F8F2BC98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ECBD-9D90-4DD6-A204-4E4F0E5669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166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83FD-BBCC-403F-937A-F3D8F8F2BC98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ECBD-9D90-4DD6-A204-4E4F0E5669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563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83FD-BBCC-403F-937A-F3D8F8F2BC98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ECBD-9D90-4DD6-A204-4E4F0E5669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943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83FD-BBCC-403F-937A-F3D8F8F2BC98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ECBD-9D90-4DD6-A204-4E4F0E5669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782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83FD-BBCC-403F-937A-F3D8F8F2BC98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ECBD-9D90-4DD6-A204-4E4F0E5669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5098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83FD-BBCC-403F-937A-F3D8F8F2BC98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ECBD-9D90-4DD6-A204-4E4F0E5669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821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83FD-BBCC-403F-937A-F3D8F8F2BC98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ECBD-9D90-4DD6-A204-4E4F0E5669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4361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83FD-BBCC-403F-937A-F3D8F8F2BC98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ECBD-9D90-4DD6-A204-4E4F0E5669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573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83FD-BBCC-403F-937A-F3D8F8F2BC98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ECBD-9D90-4DD6-A204-4E4F0E5669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96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83FD-BBCC-403F-937A-F3D8F8F2BC98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ECBD-9D90-4DD6-A204-4E4F0E5669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14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483FD-BBCC-403F-937A-F3D8F8F2BC98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7ECBD-9D90-4DD6-A204-4E4F0E5669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302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483FD-BBCC-403F-937A-F3D8F8F2BC98}" type="datetimeFigureOut">
              <a:rPr lang="hu-HU" smtClean="0"/>
              <a:t>2017.06.21.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7ECBD-9D90-4DD6-A204-4E4F0E5669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868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könyvtárak felépítése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3133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könyvek csoportosítása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690690"/>
            <a:ext cx="8312150" cy="4824410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Ismeretközlő művek</a:t>
            </a:r>
          </a:p>
          <a:p>
            <a:pPr lvl="1"/>
            <a:r>
              <a:rPr lang="hu-HU" dirty="0" smtClean="0"/>
              <a:t>Tudományos művek</a:t>
            </a:r>
          </a:p>
          <a:p>
            <a:pPr lvl="1"/>
            <a:r>
              <a:rPr lang="hu-HU" dirty="0" smtClean="0"/>
              <a:t>Ismeretterjesztő könyvek</a:t>
            </a:r>
          </a:p>
          <a:p>
            <a:r>
              <a:rPr lang="hu-HU" dirty="0" smtClean="0"/>
              <a:t>Irodalmi művek</a:t>
            </a:r>
          </a:p>
          <a:p>
            <a:pPr lvl="1"/>
            <a:r>
              <a:rPr lang="hu-HU" dirty="0" smtClean="0"/>
              <a:t>Szépirodalmi művek</a:t>
            </a:r>
          </a:p>
          <a:p>
            <a:pPr lvl="1"/>
            <a:r>
              <a:rPr lang="hu-HU" dirty="0" smtClean="0"/>
              <a:t>Szórakoztató irodalmi művek</a:t>
            </a:r>
          </a:p>
          <a:p>
            <a:r>
              <a:rPr lang="hu-HU" dirty="0" err="1" smtClean="0"/>
              <a:t>Referensz</a:t>
            </a:r>
            <a:r>
              <a:rPr lang="hu-HU" dirty="0" smtClean="0"/>
              <a:t> (tájékoztató) művek</a:t>
            </a:r>
          </a:p>
          <a:p>
            <a:pPr lvl="1"/>
            <a:r>
              <a:rPr lang="hu-HU" dirty="0" smtClean="0"/>
              <a:t>Enciklopédiák</a:t>
            </a:r>
          </a:p>
          <a:p>
            <a:pPr lvl="1"/>
            <a:r>
              <a:rPr lang="hu-HU" dirty="0" smtClean="0"/>
              <a:t>Lexikonok</a:t>
            </a:r>
          </a:p>
          <a:p>
            <a:pPr lvl="1"/>
            <a:r>
              <a:rPr lang="hu-HU" dirty="0" smtClean="0"/>
              <a:t>Szótárak</a:t>
            </a:r>
          </a:p>
          <a:p>
            <a:pPr lvl="1"/>
            <a:r>
              <a:rPr lang="hu-HU" dirty="0" smtClean="0"/>
              <a:t>Biográfiák</a:t>
            </a:r>
          </a:p>
          <a:p>
            <a:pPr lvl="1"/>
            <a:r>
              <a:rPr lang="hu-HU" dirty="0" smtClean="0"/>
              <a:t>Bibliográfiák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11412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Ismeretközlő művek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u="sng" dirty="0" smtClean="0"/>
              <a:t>Ismereterjesztő művek: </a:t>
            </a:r>
          </a:p>
          <a:p>
            <a:pPr marL="0" indent="0">
              <a:buNone/>
            </a:pPr>
            <a:r>
              <a:rPr lang="hu-HU" dirty="0" smtClean="0"/>
              <a:t>színvonalas szakmai könyvek ,de alapvetően a nagy közönségnek készülnek,nem az adott szakmának. Érthetőek az egyszerű olvasó számára is</a:t>
            </a:r>
          </a:p>
          <a:p>
            <a:r>
              <a:rPr lang="hu-HU" i="1" u="sng" dirty="0" smtClean="0"/>
              <a:t>Szakkönyvek: </a:t>
            </a:r>
          </a:p>
          <a:p>
            <a:pPr marL="0" indent="0">
              <a:buNone/>
            </a:pPr>
            <a:r>
              <a:rPr lang="hu-HU" dirty="0" smtClean="0"/>
              <a:t>az adott szakterület, tudományág művelőinek készülnek, tudományos igényességgel. Ide tartoznak a felsőoktatási jegyzetetek is.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19862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Irodalmi művek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397375"/>
          </a:xfrm>
        </p:spPr>
        <p:txBody>
          <a:bodyPr/>
          <a:lstStyle/>
          <a:p>
            <a:r>
              <a:rPr lang="hu-HU" u="sng" dirty="0" smtClean="0"/>
              <a:t>Szépirodalmi művek:</a:t>
            </a:r>
          </a:p>
          <a:p>
            <a:pPr marL="0" indent="0">
              <a:buNone/>
            </a:pPr>
            <a:r>
              <a:rPr lang="hu-HU" dirty="0" smtClean="0"/>
              <a:t>Művészeti tartalmú és értékű könyvek. </a:t>
            </a:r>
          </a:p>
          <a:p>
            <a:pPr marL="0" indent="0">
              <a:buNone/>
            </a:pPr>
            <a:r>
              <a:rPr lang="hu-HU" dirty="0" smtClean="0"/>
              <a:t>Pl. Jókai Mór: Az aranyember</a:t>
            </a:r>
          </a:p>
          <a:p>
            <a:r>
              <a:rPr lang="hu-HU" u="sng" dirty="0" smtClean="0"/>
              <a:t>Szórakoztató irodalmi művek: </a:t>
            </a:r>
          </a:p>
          <a:p>
            <a:pPr marL="0" indent="0">
              <a:buNone/>
            </a:pPr>
            <a:r>
              <a:rPr lang="hu-HU" dirty="0" smtClean="0"/>
              <a:t>A szórakoztatás igényével készülnek, nem művészeti vagy tudományos érték a jellemző rájuk</a:t>
            </a:r>
          </a:p>
          <a:p>
            <a:pPr marL="0" indent="0">
              <a:buNone/>
            </a:pPr>
            <a:r>
              <a:rPr lang="hu-HU" dirty="0" smtClean="0"/>
              <a:t>Pl. Rejtő Jenő: Piszkos </a:t>
            </a:r>
            <a:r>
              <a:rPr lang="hu-HU" dirty="0" err="1" smtClean="0"/>
              <a:t>Fred</a:t>
            </a:r>
            <a:r>
              <a:rPr lang="hu-HU" dirty="0" smtClean="0"/>
              <a:t> a kapitány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628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238126"/>
            <a:ext cx="7886700" cy="1325563"/>
          </a:xfrm>
        </p:spPr>
        <p:txBody>
          <a:bodyPr/>
          <a:lstStyle/>
          <a:p>
            <a:pPr algn="ctr"/>
            <a:r>
              <a:rPr lang="hu-HU" dirty="0" err="1" smtClean="0"/>
              <a:t>Referensz</a:t>
            </a:r>
            <a:r>
              <a:rPr lang="hu-HU" dirty="0" smtClean="0"/>
              <a:t> művek 1.</a:t>
            </a:r>
            <a:br>
              <a:rPr lang="hu-HU" dirty="0" smtClean="0"/>
            </a:br>
            <a:r>
              <a:rPr lang="hu-HU" dirty="0" smtClean="0"/>
              <a:t> </a:t>
            </a:r>
            <a:r>
              <a:rPr lang="hu-HU" dirty="0" smtClean="0"/>
              <a:t>Enciklopédiák </a:t>
            </a:r>
            <a:r>
              <a:rPr lang="hu-HU" dirty="0" smtClean="0"/>
              <a:t>és Lexikonok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u="sng" dirty="0" smtClean="0"/>
              <a:t>Enciklopédiák:</a:t>
            </a:r>
          </a:p>
          <a:p>
            <a:pPr marL="0" indent="0">
              <a:buNone/>
            </a:pPr>
            <a:r>
              <a:rPr lang="hu-HU" dirty="0" smtClean="0"/>
              <a:t>Egy-egy témakör, tudományág összes fogalmát fejti ki, dolgozza fel. </a:t>
            </a:r>
          </a:p>
          <a:p>
            <a:pPr marL="0" indent="0">
              <a:buNone/>
            </a:pPr>
            <a:r>
              <a:rPr lang="hu-HU" dirty="0" smtClean="0"/>
              <a:t>Pl. A repülőgépek enciklopédiája</a:t>
            </a:r>
          </a:p>
          <a:p>
            <a:r>
              <a:rPr lang="hu-HU" i="1" u="sng" dirty="0" smtClean="0"/>
              <a:t>Lexikonok: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/>
              <a:t>átfogó jelleggel, vagy egy tudományághoz kapcsolódó fogalmakat ismertet betűrendben.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dirty="0" smtClean="0"/>
              <a:t>Pl. Új magyar Lexikon,  Pedagógiai lexikon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6926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266700"/>
            <a:ext cx="7886700" cy="966789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err="1" smtClean="0"/>
              <a:t>Referensz</a:t>
            </a:r>
            <a:r>
              <a:rPr lang="hu-HU" dirty="0" smtClean="0"/>
              <a:t> művek 2.</a:t>
            </a:r>
            <a:br>
              <a:rPr lang="hu-HU" dirty="0" smtClean="0"/>
            </a:br>
            <a:r>
              <a:rPr lang="hu-HU" dirty="0" smtClean="0"/>
              <a:t>Bibliográfiák és Biográfiák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i="1" u="sng" dirty="0" smtClean="0"/>
              <a:t>Bibliográfiák: </a:t>
            </a:r>
          </a:p>
          <a:p>
            <a:pPr marL="0" indent="0">
              <a:buNone/>
            </a:pPr>
            <a:r>
              <a:rPr lang="hu-HU" dirty="0" smtClean="0"/>
              <a:t>valamilyen témában megjelent könyvek adatait tartalmazó felsorolás.</a:t>
            </a:r>
          </a:p>
          <a:p>
            <a:pPr marL="0" indent="0">
              <a:buNone/>
            </a:pPr>
            <a:r>
              <a:rPr lang="hu-HU" dirty="0" smtClean="0"/>
              <a:t>Vannak olyan bibliográfiák amely egy adott ország összes könyvét felsorolják. </a:t>
            </a:r>
          </a:p>
          <a:p>
            <a:pPr marL="0" indent="0">
              <a:buNone/>
            </a:pPr>
            <a:r>
              <a:rPr lang="hu-HU" dirty="0" smtClean="0"/>
              <a:t>Pl. Magyar Nemzeti Bibliográfia</a:t>
            </a:r>
          </a:p>
          <a:p>
            <a:r>
              <a:rPr lang="hu-HU" i="1" u="sng" dirty="0" smtClean="0"/>
              <a:t>Biográfiák:</a:t>
            </a:r>
          </a:p>
          <a:p>
            <a:pPr marL="0" indent="0">
              <a:buNone/>
            </a:pPr>
            <a:r>
              <a:rPr lang="hu-HU" dirty="0" smtClean="0"/>
              <a:t>Híres emberek életrajzi adatait és munkáságát mutatják be tudományos alapossággal. </a:t>
            </a:r>
          </a:p>
          <a:p>
            <a:pPr marL="0" indent="0">
              <a:buNone/>
            </a:pPr>
            <a:r>
              <a:rPr lang="hu-HU" dirty="0" smtClean="0"/>
              <a:t>Pl</a:t>
            </a:r>
            <a:r>
              <a:rPr lang="hu-HU" dirty="0" smtClean="0"/>
              <a:t>. Így </a:t>
            </a:r>
            <a:r>
              <a:rPr lang="hu-HU" dirty="0" smtClean="0"/>
              <a:t>élt Ady Endre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698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23826"/>
            <a:ext cx="7886700" cy="1325563"/>
          </a:xfrm>
        </p:spPr>
        <p:txBody>
          <a:bodyPr/>
          <a:lstStyle/>
          <a:p>
            <a:pPr algn="ctr"/>
            <a:r>
              <a:rPr lang="hu-HU" dirty="0" err="1" smtClean="0"/>
              <a:t>Referensz</a:t>
            </a:r>
            <a:r>
              <a:rPr lang="hu-HU" dirty="0" smtClean="0"/>
              <a:t> művek 3.</a:t>
            </a:r>
            <a:br>
              <a:rPr lang="hu-HU" dirty="0" smtClean="0"/>
            </a:br>
            <a:r>
              <a:rPr lang="hu-HU" dirty="0" smtClean="0"/>
              <a:t>Szótárak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/>
          <a:lstStyle/>
          <a:p>
            <a:r>
              <a:rPr lang="hu-HU" dirty="0" smtClean="0"/>
              <a:t>Léteznek szakszótárak és nyelvi szótárak</a:t>
            </a:r>
          </a:p>
          <a:p>
            <a:r>
              <a:rPr lang="hu-HU" i="1" u="sng" dirty="0" smtClean="0"/>
              <a:t>Szakszótárak</a:t>
            </a:r>
            <a:r>
              <a:rPr lang="hu-HU" dirty="0" smtClean="0"/>
              <a:t>:</a:t>
            </a:r>
          </a:p>
          <a:p>
            <a:pPr marL="0" indent="0">
              <a:buNone/>
            </a:pPr>
            <a:r>
              <a:rPr lang="hu-HU" dirty="0" smtClean="0"/>
              <a:t>Egyfajta szaklexikonok, az adott szakmához, területhez kapcsolódó szakkifejezések magyarázatát tartalmazzák pl. Állattenyésztési szakszótár</a:t>
            </a:r>
          </a:p>
          <a:p>
            <a:r>
              <a:rPr lang="hu-HU" i="1" u="sng" dirty="0" smtClean="0"/>
              <a:t>Nyelvi szótárak</a:t>
            </a:r>
          </a:p>
          <a:p>
            <a:pPr marL="0" indent="0">
              <a:buNone/>
            </a:pPr>
            <a:r>
              <a:rPr lang="hu-HU" dirty="0" smtClean="0"/>
              <a:t>Lehet egynyelvű értelmező szótár (Pl. magyar értelmező kéziszótár)</a:t>
            </a:r>
          </a:p>
          <a:p>
            <a:pPr marL="0" indent="0">
              <a:buNone/>
            </a:pPr>
            <a:r>
              <a:rPr lang="hu-HU" dirty="0" smtClean="0"/>
              <a:t>Lehet  kétnyelvű szótár( pl. </a:t>
            </a:r>
            <a:r>
              <a:rPr lang="hu-HU" smtClean="0"/>
              <a:t>Angol-magyar </a:t>
            </a:r>
            <a:r>
              <a:rPr lang="hu-HU" dirty="0" smtClean="0"/>
              <a:t>szótár)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2399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tétel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Ismertesse a könyv definícióját!  Nevezze meg a könyv részeit! Mit tud az ismeretközlő művekről (szakkönyvek, ismeretterjesztő művek), mit az irodalmi művekről (szépirodalom, szórakoztató irodalom), bibliográfiákról, lexikonokról, enciklopédiákról, szakszótárakról, szaklexikonokról és nyelvi szótárakról?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6017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259248"/>
            <a:ext cx="7886700" cy="1325563"/>
          </a:xfrm>
        </p:spPr>
        <p:txBody>
          <a:bodyPr/>
          <a:lstStyle/>
          <a:p>
            <a:pPr algn="ctr"/>
            <a:r>
              <a:rPr lang="hu-HU" dirty="0" smtClean="0"/>
              <a:t>A könyv fogalma, definíciója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584811"/>
            <a:ext cx="7886700" cy="4592152"/>
          </a:xfrm>
        </p:spPr>
        <p:txBody>
          <a:bodyPr/>
          <a:lstStyle/>
          <a:p>
            <a:r>
              <a:rPr lang="hu-HU" dirty="0" smtClean="0"/>
              <a:t>Sokféle meghatározás létezik</a:t>
            </a:r>
          </a:p>
          <a:p>
            <a:r>
              <a:rPr lang="hu-HU" dirty="0" smtClean="0"/>
              <a:t>A könyv kinézete, előállítása változott a történelem során</a:t>
            </a:r>
          </a:p>
          <a:p>
            <a:r>
              <a:rPr lang="hu-HU" dirty="0" smtClean="0"/>
              <a:t>Ma már újabb formái is vannak: pl. e-könyv</a:t>
            </a:r>
          </a:p>
          <a:p>
            <a:r>
              <a:rPr lang="hu-HU" dirty="0" smtClean="0"/>
              <a:t>Az Akadémiai Lexikon (1990) szerint</a:t>
            </a:r>
            <a:r>
              <a:rPr lang="hu-HU" i="1" dirty="0" smtClean="0"/>
              <a:t>: olyan 48 oldalnál nagyobb terjedelmű nyomdatermék, amely két fedőlapból, valamint tartósan összeerősített belső lapokból áll és olvasható szöveget, illetve illusztrációt tartalmaz.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27359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könyv részei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könyv a borítóból és a könyvtestből áll.</a:t>
            </a:r>
          </a:p>
          <a:p>
            <a:r>
              <a:rPr lang="hu-HU" dirty="0" smtClean="0"/>
              <a:t>A könyvtestet az úgynevezett előzéklapok kapcsolják a borítóhoz.</a:t>
            </a:r>
          </a:p>
          <a:p>
            <a:r>
              <a:rPr lang="hu-HU" dirty="0" smtClean="0"/>
              <a:t>A bortót gyakran külső </a:t>
            </a:r>
            <a:r>
              <a:rPr lang="hu-HU" dirty="0" smtClean="0"/>
              <a:t>védőborítóval </a:t>
            </a:r>
            <a:r>
              <a:rPr lang="hu-HU" dirty="0" smtClean="0"/>
              <a:t>védik, melynek visszahajtott részén fülszöveget lehet elhelyezni</a:t>
            </a:r>
          </a:p>
          <a:p>
            <a:r>
              <a:rPr lang="hu-HU" dirty="0" smtClean="0"/>
              <a:t>A címlap a könyv tartalmi része előtt </a:t>
            </a:r>
            <a:r>
              <a:rPr lang="hu-HU" dirty="0" smtClean="0"/>
              <a:t>helyezkedik el</a:t>
            </a:r>
            <a:r>
              <a:rPr lang="hu-HU" dirty="0" smtClean="0"/>
              <a:t>, </a:t>
            </a:r>
            <a:r>
              <a:rPr lang="hu-HU" dirty="0" smtClean="0"/>
              <a:t>ezen találhatóak  </a:t>
            </a:r>
            <a:r>
              <a:rPr lang="hu-HU" dirty="0" smtClean="0"/>
              <a:t>a könyv legfontosabb bibliográfiai </a:t>
            </a:r>
            <a:r>
              <a:rPr lang="hu-HU" dirty="0" smtClean="0"/>
              <a:t>adatai (cím</a:t>
            </a:r>
            <a:r>
              <a:rPr lang="hu-HU" dirty="0" smtClean="0"/>
              <a:t>, szerző, kiadóneve, kiadás éve)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369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könyv részei</a:t>
            </a:r>
            <a:endParaRPr lang="hu-HU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175" y="1606550"/>
            <a:ext cx="5611527" cy="4325832"/>
          </a:xfrm>
        </p:spPr>
      </p:pic>
      <p:sp>
        <p:nvSpPr>
          <p:cNvPr id="4" name="AutoShape 2" descr="Képtalálat a következ&amp;odblac;re: „A könyv részei”"/>
          <p:cNvSpPr>
            <a:spLocks noChangeAspect="1" noChangeArrowheads="1"/>
          </p:cNvSpPr>
          <p:nvPr/>
        </p:nvSpPr>
        <p:spPr bwMode="auto">
          <a:xfrm>
            <a:off x="155575" y="-1470025"/>
            <a:ext cx="3990975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4180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címlap tartalma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376413"/>
            <a:ext cx="7886700" cy="4800550"/>
          </a:xfrm>
        </p:spPr>
        <p:txBody>
          <a:bodyPr/>
          <a:lstStyle/>
          <a:p>
            <a:r>
              <a:rPr lang="hu-HU" dirty="0" smtClean="0"/>
              <a:t>Minden lapnak két oldala van: az előoldalt hívják </a:t>
            </a:r>
            <a:r>
              <a:rPr lang="hu-HU" dirty="0" err="1" smtClean="0"/>
              <a:t>rektó-nak</a:t>
            </a:r>
            <a:r>
              <a:rPr lang="hu-HU" dirty="0" smtClean="0"/>
              <a:t>, a hátoldalt </a:t>
            </a:r>
            <a:r>
              <a:rPr lang="hu-HU" dirty="0" err="1" smtClean="0"/>
              <a:t>verzó-nak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címoldal </a:t>
            </a:r>
            <a:r>
              <a:rPr lang="hu-HU" dirty="0" err="1" smtClean="0"/>
              <a:t>rektóján</a:t>
            </a:r>
            <a:r>
              <a:rPr lang="hu-HU" dirty="0" smtClean="0"/>
              <a:t> </a:t>
            </a:r>
            <a:r>
              <a:rPr lang="hu-HU" dirty="0" smtClean="0"/>
              <a:t>mindig </a:t>
            </a:r>
            <a:r>
              <a:rPr lang="hu-HU" dirty="0" smtClean="0"/>
              <a:t>szerepel a könyv címe valamint a szerző neve.</a:t>
            </a:r>
          </a:p>
          <a:p>
            <a:r>
              <a:rPr lang="hu-HU" dirty="0" smtClean="0"/>
              <a:t>A címlap </a:t>
            </a:r>
            <a:r>
              <a:rPr lang="hu-HU" dirty="0" err="1" smtClean="0"/>
              <a:t>rektón</a:t>
            </a:r>
            <a:r>
              <a:rPr lang="hu-HU" dirty="0" smtClean="0"/>
              <a:t> található meg  általában a kiadás éve és a kiadó neve.</a:t>
            </a:r>
          </a:p>
          <a:p>
            <a:r>
              <a:rPr lang="hu-HU" dirty="0" smtClean="0"/>
              <a:t>A címlap </a:t>
            </a:r>
            <a:r>
              <a:rPr lang="hu-HU" dirty="0" err="1" smtClean="0"/>
              <a:t>verzóján</a:t>
            </a:r>
            <a:r>
              <a:rPr lang="hu-HU" dirty="0" smtClean="0"/>
              <a:t> további, kiadással kapcsolatos adatokat lehet olvasni pl. </a:t>
            </a:r>
            <a:r>
              <a:rPr lang="hu-HU" dirty="0" err="1" smtClean="0"/>
              <a:t>copytight</a:t>
            </a:r>
            <a:r>
              <a:rPr lang="hu-HU" dirty="0" smtClean="0"/>
              <a:t> adatok, ISBN, ISSN számok stb.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98039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34120"/>
            <a:ext cx="7886700" cy="1325563"/>
          </a:xfrm>
        </p:spPr>
        <p:txBody>
          <a:bodyPr/>
          <a:lstStyle/>
          <a:p>
            <a:pPr algn="ctr"/>
            <a:r>
              <a:rPr lang="hu-HU" dirty="0" smtClean="0"/>
              <a:t>Egy könyv címlapja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96" y="1690689"/>
            <a:ext cx="7886700" cy="4225017"/>
          </a:xfrm>
        </p:spPr>
      </p:pic>
    </p:spTree>
    <p:extLst>
      <p:ext uri="{BB962C8B-B14F-4D97-AF65-F5344CB8AC3E}">
        <p14:creationId xmlns:p14="http://schemas.microsoft.com/office/powerpoint/2010/main" val="3385082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998550"/>
          </a:xfrm>
        </p:spPr>
        <p:txBody>
          <a:bodyPr/>
          <a:lstStyle/>
          <a:p>
            <a:pPr algn="ctr"/>
            <a:r>
              <a:rPr lang="hu-HU" dirty="0" smtClean="0"/>
              <a:t>A kolofon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0" y="1320800"/>
            <a:ext cx="7886700" cy="4856163"/>
          </a:xfrm>
        </p:spPr>
        <p:txBody>
          <a:bodyPr/>
          <a:lstStyle/>
          <a:p>
            <a:r>
              <a:rPr lang="hu-HU" dirty="0" smtClean="0"/>
              <a:t>A kolofon vagy a címlapon, vagy a könyv utolsó oldalán található.</a:t>
            </a:r>
          </a:p>
          <a:p>
            <a:r>
              <a:rPr lang="hu-HU" dirty="0" smtClean="0"/>
              <a:t>A könyv legfontosabb adatait tartalmazza, pl. a közreműködők nevét.</a:t>
            </a:r>
          </a:p>
          <a:p>
            <a:r>
              <a:rPr lang="hu-HU" dirty="0" smtClean="0"/>
              <a:t>Része lehet az impresszum, amely a könyv kiadásával kapcsolatos technikai adatokat tartalmazza (nyomda neve, terjedelem ,nyomtatás éve stb.)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72261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200026"/>
            <a:ext cx="7886700" cy="1325563"/>
          </a:xfrm>
        </p:spPr>
        <p:txBody>
          <a:bodyPr/>
          <a:lstStyle/>
          <a:p>
            <a:pPr algn="ctr"/>
            <a:r>
              <a:rPr lang="hu-HU" dirty="0" smtClean="0"/>
              <a:t>Egy könyv kolofonja </a:t>
            </a:r>
            <a:r>
              <a:rPr lang="hu-HU" dirty="0"/>
              <a:t>(záradéka)</a:t>
            </a:r>
            <a:br>
              <a:rPr lang="hu-HU" dirty="0"/>
            </a:br>
            <a:r>
              <a:rPr lang="hu-HU" dirty="0" smtClean="0"/>
              <a:t>impresszummal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768" y="1660525"/>
            <a:ext cx="4698332" cy="487170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9183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</TotalTime>
  <Words>556</Words>
  <Application>Microsoft Office PowerPoint</Application>
  <PresentationFormat>Diavetítés a képernyőre (4:3 oldalarány)</PresentationFormat>
  <Paragraphs>73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Office-téma</vt:lpstr>
      <vt:lpstr>A könyvtárak felépítése</vt:lpstr>
      <vt:lpstr>A tétel</vt:lpstr>
      <vt:lpstr>A könyv fogalma, definíciója</vt:lpstr>
      <vt:lpstr>A könyv részei</vt:lpstr>
      <vt:lpstr>A könyv részei</vt:lpstr>
      <vt:lpstr>A címlap tartalma</vt:lpstr>
      <vt:lpstr>Egy könyv címlapja</vt:lpstr>
      <vt:lpstr>A kolofon</vt:lpstr>
      <vt:lpstr>Egy könyv kolofonja (záradéka) impresszummal</vt:lpstr>
      <vt:lpstr>A könyvek csoportosítása</vt:lpstr>
      <vt:lpstr>Ismeretközlő művek</vt:lpstr>
      <vt:lpstr>Irodalmi művek</vt:lpstr>
      <vt:lpstr>Referensz művek 1.  Enciklopédiák és Lexikonok</vt:lpstr>
      <vt:lpstr>Referensz művek 2. Bibliográfiák és Biográfiák</vt:lpstr>
      <vt:lpstr>Referensz művek 3. Szótárak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Misi</cp:lastModifiedBy>
  <cp:revision>19</cp:revision>
  <dcterms:created xsi:type="dcterms:W3CDTF">2017-04-16T07:56:55Z</dcterms:created>
  <dcterms:modified xsi:type="dcterms:W3CDTF">2017-06-21T11:00:06Z</dcterms:modified>
</cp:coreProperties>
</file>