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3" r:id="rId9"/>
    <p:sldId id="262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64853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760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1437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6633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4281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1768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946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8311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045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390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716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668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705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386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7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107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601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6367E20-D9FC-4737-B7C3-9DC20AE3163F}" type="datetimeFigureOut">
              <a:rPr lang="hu-HU" smtClean="0"/>
              <a:pPr/>
              <a:t>2017.05.07.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5EFD38-9DC8-41AE-85F0-086DE2A60B7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19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szerzői jog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6960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4638" y="154004"/>
            <a:ext cx="7704667" cy="917610"/>
          </a:xfrm>
        </p:spPr>
        <p:txBody>
          <a:bodyPr/>
          <a:lstStyle/>
          <a:p>
            <a:r>
              <a:rPr lang="hu-HU" dirty="0" smtClean="0"/>
              <a:t>Shareware programok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47380" y="1174282"/>
            <a:ext cx="7704667" cy="4803006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Ingyenesen beszerezhetőek és terjeszthetőek</a:t>
            </a:r>
          </a:p>
          <a:p>
            <a:r>
              <a:rPr lang="hu-HU" dirty="0"/>
              <a:t>Reklám céllal terjesztik a készítők, </a:t>
            </a:r>
            <a:r>
              <a:rPr lang="hu-HU" dirty="0" smtClean="0"/>
              <a:t>hogy a </a:t>
            </a:r>
            <a:r>
              <a:rPr lang="hu-HU" dirty="0"/>
              <a:t>felhasználó megismerje, majd megvegye a kereskedelmi programot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Valamilyen korlátozást tartalmaznak a kereskedelmi szoftverváltozathoz képest</a:t>
            </a:r>
          </a:p>
          <a:p>
            <a:r>
              <a:rPr lang="hu-HU" dirty="0" smtClean="0"/>
              <a:t>A korlátozás lehet:</a:t>
            </a:r>
          </a:p>
          <a:p>
            <a:pPr lvl="1"/>
            <a:r>
              <a:rPr lang="hu-HU" dirty="0" smtClean="0"/>
              <a:t>Csak meghatározott ideig működik vagy</a:t>
            </a:r>
          </a:p>
          <a:p>
            <a:pPr lvl="1"/>
            <a:r>
              <a:rPr lang="hu-HU" dirty="0" smtClean="0"/>
              <a:t>Hiányzik valamilyen funkció vagy</a:t>
            </a:r>
          </a:p>
          <a:p>
            <a:pPr lvl="1"/>
            <a:r>
              <a:rPr lang="hu-HU" dirty="0" smtClean="0"/>
              <a:t>Reklámokat tartalmaz</a:t>
            </a:r>
          </a:p>
          <a:p>
            <a:r>
              <a:rPr lang="hu-HU" dirty="0" smtClean="0"/>
              <a:t>Shareware program </a:t>
            </a:r>
            <a:r>
              <a:rPr lang="hu-HU" dirty="0" err="1" smtClean="0"/>
              <a:t>pl</a:t>
            </a:r>
            <a:r>
              <a:rPr lang="hu-HU" dirty="0" smtClean="0"/>
              <a:t> : </a:t>
            </a:r>
            <a:r>
              <a:rPr lang="hu-HU" dirty="0" smtClean="0">
                <a:solidFill>
                  <a:srgbClr val="FF0000"/>
                </a:solidFill>
              </a:rPr>
              <a:t>Total </a:t>
            </a:r>
            <a:r>
              <a:rPr lang="hu-HU" dirty="0" err="1" smtClean="0">
                <a:solidFill>
                  <a:srgbClr val="FF0000"/>
                </a:solidFill>
              </a:rPr>
              <a:t>Commander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( egy gombra kell kattintani az indítás előtt</a:t>
            </a:r>
            <a:r>
              <a:rPr lang="hu-HU" dirty="0" smtClean="0">
                <a:sym typeface="Wingdings" panose="05000000000000000000" pitchFamily="2" charset="2"/>
              </a:rPr>
              <a:t> idegesíti a felhasználót,  , </a:t>
            </a: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System </a:t>
            </a:r>
            <a:r>
              <a:rPr lang="hu-HU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cleaner</a:t>
            </a: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hu-HU" dirty="0" smtClean="0">
                <a:sym typeface="Wingdings" panose="05000000000000000000" pitchFamily="2" charset="2"/>
              </a:rPr>
              <a:t>(rendszerkarbantartó)- megkeresi a hibát, de nem oldja meg, csak a fizetős változat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214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6512" y="221381"/>
            <a:ext cx="7704667" cy="64810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Freeware programok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087655"/>
            <a:ext cx="7704667" cy="4912161"/>
          </a:xfrm>
        </p:spPr>
        <p:txBody>
          <a:bodyPr/>
          <a:lstStyle/>
          <a:p>
            <a:r>
              <a:rPr lang="hu-HU" dirty="0" smtClean="0"/>
              <a:t>Szabadon felhasználhatóak</a:t>
            </a:r>
          </a:p>
          <a:p>
            <a:r>
              <a:rPr lang="hu-HU" dirty="0" smtClean="0"/>
              <a:t>Általában szabadon terjeszthetőek, de lehet olyan is, hogy csak otthoni (nem üzleti) felhasználásra ingyenes</a:t>
            </a:r>
          </a:p>
          <a:p>
            <a:r>
              <a:rPr lang="hu-HU" dirty="0" smtClean="0"/>
              <a:t>Nincs vagy korlátozott támogatás</a:t>
            </a:r>
          </a:p>
          <a:p>
            <a:r>
              <a:rPr lang="hu-HU" dirty="0" smtClean="0"/>
              <a:t>Nem publikus a forráskód</a:t>
            </a:r>
            <a:r>
              <a:rPr lang="hu-HU" dirty="0" smtClean="0">
                <a:sym typeface="Wingdings" panose="05000000000000000000" pitchFamily="2" charset="2"/>
              </a:rPr>
              <a:t></a:t>
            </a:r>
            <a:r>
              <a:rPr lang="hu-HU" dirty="0" smtClean="0"/>
              <a:t> nem lehet módosítani</a:t>
            </a:r>
          </a:p>
          <a:p>
            <a:r>
              <a:rPr lang="hu-HU" dirty="0" smtClean="0"/>
              <a:t>Pl. ilyen az </a:t>
            </a:r>
            <a:r>
              <a:rPr lang="hu-HU" dirty="0" err="1" smtClean="0"/>
              <a:t>ifranView</a:t>
            </a:r>
            <a:r>
              <a:rPr lang="hu-HU" dirty="0" smtClean="0"/>
              <a:t> </a:t>
            </a:r>
            <a:r>
              <a:rPr lang="hu-HU" dirty="0" err="1" smtClean="0"/>
              <a:t>képnézegető,</a:t>
            </a:r>
            <a:r>
              <a:rPr lang="hu-HU" dirty="0" err="1"/>
              <a:t>V</a:t>
            </a:r>
            <a:r>
              <a:rPr lang="hu-HU" dirty="0" err="1" smtClean="0"/>
              <a:t>irtualBox</a:t>
            </a:r>
            <a:r>
              <a:rPr lang="hu-HU" dirty="0" smtClean="0"/>
              <a:t> (virtuális operációs rendszer futtató környezet),Avast Antivírus, </a:t>
            </a:r>
            <a:r>
              <a:rPr lang="hu-HU" dirty="0" err="1" smtClean="0"/>
              <a:t>Comodo</a:t>
            </a:r>
            <a:r>
              <a:rPr lang="hu-HU" dirty="0" smtClean="0"/>
              <a:t> Free </a:t>
            </a:r>
            <a:r>
              <a:rPr lang="hu-HU" dirty="0" err="1" smtClean="0"/>
              <a:t>Firewall</a:t>
            </a:r>
            <a:r>
              <a:rPr lang="hu-HU" dirty="0" smtClean="0"/>
              <a:t> (tűzfal)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8414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01897" y="221381"/>
            <a:ext cx="6487071" cy="984986"/>
          </a:xfrm>
        </p:spPr>
        <p:txBody>
          <a:bodyPr/>
          <a:lstStyle/>
          <a:p>
            <a:r>
              <a:rPr lang="hu-HU" dirty="0" smtClean="0"/>
              <a:t>Szabad szoftverek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73179"/>
            <a:ext cx="7704667" cy="4026637"/>
          </a:xfrm>
        </p:spPr>
        <p:txBody>
          <a:bodyPr/>
          <a:lstStyle/>
          <a:p>
            <a:r>
              <a:rPr lang="hu-HU" dirty="0" smtClean="0"/>
              <a:t>Szabadon használható és terjeszthető</a:t>
            </a:r>
          </a:p>
          <a:p>
            <a:r>
              <a:rPr lang="hu-HU" dirty="0" smtClean="0"/>
              <a:t>Forráskódja is elérhető</a:t>
            </a:r>
            <a:r>
              <a:rPr lang="hu-HU" dirty="0" smtClean="0">
                <a:sym typeface="Wingdings" panose="05000000000000000000" pitchFamily="2" charset="2"/>
              </a:rPr>
              <a:t></a:t>
            </a:r>
            <a:r>
              <a:rPr lang="hu-HU" dirty="0" smtClean="0"/>
              <a:t> módosítható, továbbfejleszthető</a:t>
            </a:r>
          </a:p>
          <a:p>
            <a:r>
              <a:rPr lang="hu-HU" dirty="0" smtClean="0"/>
              <a:t>A továbbfejlesztett változatot is szabad szoftverként kell terjeszteni</a:t>
            </a:r>
          </a:p>
          <a:p>
            <a:r>
              <a:rPr lang="hu-HU" dirty="0" smtClean="0"/>
              <a:t>Nem feltétlenül ingyenes, lehet érte pénzt kérni</a:t>
            </a:r>
          </a:p>
          <a:p>
            <a:r>
              <a:rPr lang="hu-HU" dirty="0" smtClean="0"/>
              <a:t>Ilyen program  pl. a </a:t>
            </a:r>
            <a:r>
              <a:rPr lang="hu-HU" dirty="0"/>
              <a:t>L</a:t>
            </a:r>
            <a:r>
              <a:rPr lang="hu-HU" dirty="0" smtClean="0"/>
              <a:t>inux op. </a:t>
            </a:r>
            <a:r>
              <a:rPr lang="hu-HU" dirty="0"/>
              <a:t>r</a:t>
            </a:r>
            <a:r>
              <a:rPr lang="hu-HU" dirty="0" smtClean="0"/>
              <a:t>endszer, a </a:t>
            </a:r>
            <a:r>
              <a:rPr lang="hu-HU" dirty="0" err="1" smtClean="0"/>
              <a:t>Libreoffice</a:t>
            </a:r>
            <a:r>
              <a:rPr lang="hu-HU" dirty="0" smtClean="0"/>
              <a:t> irodai csomag,  a GIMP képszerkesztő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53193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2" y="689810"/>
            <a:ext cx="7704667" cy="1206367"/>
          </a:xfrm>
        </p:spPr>
        <p:txBody>
          <a:bodyPr/>
          <a:lstStyle/>
          <a:p>
            <a:r>
              <a:rPr lang="hu-HU" dirty="0" smtClean="0"/>
              <a:t>Egyéb szoftverkategóriák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896177"/>
            <a:ext cx="7704667" cy="3911134"/>
          </a:xfrm>
        </p:spPr>
        <p:txBody>
          <a:bodyPr/>
          <a:lstStyle/>
          <a:p>
            <a:r>
              <a:rPr lang="hu-HU" b="1" dirty="0" err="1" smtClean="0">
                <a:solidFill>
                  <a:srgbClr val="FF0000"/>
                </a:solidFill>
              </a:rPr>
              <a:t>Abadonware</a:t>
            </a:r>
            <a:r>
              <a:rPr lang="hu-HU" dirty="0" err="1" smtClean="0"/>
              <a:t>-aszerzői</a:t>
            </a:r>
            <a:r>
              <a:rPr lang="hu-HU" dirty="0" smtClean="0"/>
              <a:t> jogok tulajdonosa nem tart igényt jogainak érvényesítésére (pl. elavulás miatt)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Public </a:t>
            </a:r>
            <a:r>
              <a:rPr lang="hu-HU" b="1" dirty="0" err="1" smtClean="0">
                <a:solidFill>
                  <a:srgbClr val="FF0000"/>
                </a:solidFill>
              </a:rPr>
              <a:t>domain</a:t>
            </a:r>
            <a:r>
              <a:rPr lang="hu-HU" dirty="0" err="1" smtClean="0"/>
              <a:t>-</a:t>
            </a:r>
            <a:r>
              <a:rPr lang="hu-HU" dirty="0" smtClean="0"/>
              <a:t> nem hivatalos jogi kategória. Köztulajdont jelent, nem szabályozza semmilyen jogszabály a program használatát, terjesztését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3889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66788" y="202131"/>
            <a:ext cx="6723246" cy="1379622"/>
          </a:xfrm>
        </p:spPr>
        <p:txBody>
          <a:bodyPr/>
          <a:lstStyle/>
          <a:p>
            <a:r>
              <a:rPr lang="hu-HU" dirty="0" smtClean="0"/>
              <a:t>OEM szoftverek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20634" y="1581753"/>
            <a:ext cx="7934830" cy="4262866"/>
          </a:xfrm>
        </p:spPr>
        <p:txBody>
          <a:bodyPr>
            <a:normAutofit/>
          </a:bodyPr>
          <a:lstStyle/>
          <a:p>
            <a:r>
              <a:rPr lang="hu-HU" dirty="0" smtClean="0"/>
              <a:t>OEM- </a:t>
            </a:r>
            <a:r>
              <a:rPr lang="hu-HU" dirty="0" err="1" smtClean="0"/>
              <a:t>Original</a:t>
            </a:r>
            <a:r>
              <a:rPr lang="hu-HU" dirty="0" smtClean="0"/>
              <a:t> </a:t>
            </a:r>
            <a:r>
              <a:rPr lang="hu-HU" dirty="0" err="1" smtClean="0"/>
              <a:t>Equipment</a:t>
            </a:r>
            <a:r>
              <a:rPr lang="hu-HU" dirty="0" smtClean="0"/>
              <a:t> </a:t>
            </a:r>
            <a:r>
              <a:rPr lang="hu-HU" dirty="0" err="1" smtClean="0"/>
              <a:t>manufacturer-</a:t>
            </a:r>
            <a:r>
              <a:rPr lang="hu-HU" dirty="0" smtClean="0"/>
              <a:t> eredeti felszerelés gyártó</a:t>
            </a:r>
          </a:p>
          <a:p>
            <a:r>
              <a:rPr lang="hu-HU" dirty="0" smtClean="0"/>
              <a:t>Az OEM rövidítés azt jelenti hogy szoftver csak bizonyos formában (általában hardverrel együtt) vásárolható meg</a:t>
            </a:r>
          </a:p>
          <a:p>
            <a:r>
              <a:rPr lang="hu-HU" dirty="0" smtClean="0"/>
              <a:t>A szoftver fejlesztője bocsájtja a hardvergyártó rendelkezésére,így az forgalmazza együtt a hardverrel</a:t>
            </a:r>
          </a:p>
          <a:p>
            <a:r>
              <a:rPr lang="hu-HU" dirty="0" smtClean="0"/>
              <a:t>A technikai támogatást a gyártó helyett a forgalmazó végzi</a:t>
            </a:r>
          </a:p>
          <a:p>
            <a:r>
              <a:rPr lang="hu-HU" dirty="0" smtClean="0"/>
              <a:t>Olcsóbb a teljes értékű változathoz képest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102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tétel- szerzői jog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127183"/>
            <a:ext cx="7704667" cy="3872633"/>
          </a:xfrm>
        </p:spPr>
        <p:txBody>
          <a:bodyPr/>
          <a:lstStyle/>
          <a:p>
            <a:r>
              <a:rPr lang="hu-HU" dirty="0"/>
              <a:t>Ismertesse a szoftverekkel kapcsolatos jogi szabályokat! Miként csoportosítjuk </a:t>
            </a:r>
            <a:r>
              <a:rPr lang="hu-HU" dirty="0" smtClean="0"/>
              <a:t>a szoftvertermékeket </a:t>
            </a:r>
            <a:r>
              <a:rPr lang="hu-HU" dirty="0"/>
              <a:t>felhasználói szerződés szerint? Említsen meg </a:t>
            </a:r>
            <a:r>
              <a:rPr lang="hu-HU" dirty="0" smtClean="0"/>
              <a:t>kategóriánként két-két </a:t>
            </a:r>
            <a:r>
              <a:rPr lang="hu-HU" dirty="0"/>
              <a:t>szoftvert! Mit jelent az OEM mozaikszó és milyen értelemben használatos </a:t>
            </a:r>
            <a:r>
              <a:rPr lang="hu-HU" dirty="0" smtClean="0"/>
              <a:t>a szoftverek </a:t>
            </a:r>
            <a:r>
              <a:rPr lang="hu-HU" dirty="0"/>
              <a:t>kapcsán?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2726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8011" y="144378"/>
            <a:ext cx="7704667" cy="927235"/>
          </a:xfrm>
        </p:spPr>
        <p:txBody>
          <a:bodyPr/>
          <a:lstStyle/>
          <a:p>
            <a:r>
              <a:rPr lang="hu-HU" dirty="0" smtClean="0"/>
              <a:t>A szerzői jogról szóló törvény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466249"/>
            <a:ext cx="7897916" cy="4533568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Minden szellemi alkotást  védi a szerzői jogról szóló törvény</a:t>
            </a:r>
          </a:p>
          <a:p>
            <a:r>
              <a:rPr lang="hu-HU" dirty="0" smtClean="0"/>
              <a:t>Országonként eltérő a jogi szabályozás, de mindenhol védi az alkotó, létrehozó érdekeit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A szerzői jogi védelem mindig meghatározott ideig szól (általában a szerző halálától 70 év)</a:t>
            </a:r>
            <a:r>
              <a:rPr lang="hu-HU" dirty="0" smtClean="0">
                <a:sym typeface="Wingdings" panose="05000000000000000000" pitchFamily="2" charset="2"/>
              </a:rPr>
              <a:t> nem azonos a védjegyoltalommal, ami korlátlanul meghosszabbítható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Nem konkrét ötleteket, találmányokat véd azok a szabadalmak!</a:t>
            </a:r>
            <a:endParaRPr lang="hu-HU" dirty="0" smtClean="0"/>
          </a:p>
          <a:p>
            <a:r>
              <a:rPr lang="hu-HU" dirty="0" smtClean="0"/>
              <a:t>Magyarországon az 1999.évi LXXVI. Törvény szól a szerzői jogról</a:t>
            </a:r>
          </a:p>
          <a:p>
            <a:r>
              <a:rPr lang="hu-HU" dirty="0" smtClean="0"/>
              <a:t>A szerzői jog szerint az alkotó (jogtulajdonos) magántulajdonként rendelkezhet  a termékről.</a:t>
            </a:r>
          </a:p>
          <a:p>
            <a:pPr lvl="1"/>
            <a:r>
              <a:rPr lang="hu-HU" dirty="0" smtClean="0"/>
              <a:t>Joga van másolni, terjeszteni</a:t>
            </a:r>
          </a:p>
          <a:p>
            <a:pPr lvl="1"/>
            <a:r>
              <a:rPr lang="hu-HU" dirty="0" smtClean="0"/>
              <a:t>Másokat felhatalmazni másolásra, forgalmazásra stb.</a:t>
            </a:r>
          </a:p>
        </p:txBody>
      </p:sp>
    </p:spTree>
    <p:extLst>
      <p:ext uri="{BB962C8B-B14F-4D97-AF65-F5344CB8AC3E}">
        <p14:creationId xmlns:p14="http://schemas.microsoft.com/office/powerpoint/2010/main" val="894815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7809" y="182881"/>
            <a:ext cx="7704667" cy="1244868"/>
          </a:xfrm>
        </p:spPr>
        <p:txBody>
          <a:bodyPr/>
          <a:lstStyle/>
          <a:p>
            <a:r>
              <a:rPr lang="hu-HU" dirty="0" smtClean="0"/>
              <a:t>A szerzői jog keletkezése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827" y="2120139"/>
            <a:ext cx="7665973" cy="332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95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9135" y="442762"/>
            <a:ext cx="7704667" cy="773230"/>
          </a:xfrm>
        </p:spPr>
        <p:txBody>
          <a:bodyPr/>
          <a:lstStyle/>
          <a:p>
            <a:r>
              <a:rPr lang="hu-HU" dirty="0" smtClean="0"/>
              <a:t>A szerzői alkotás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59135" y="1498862"/>
            <a:ext cx="7704667" cy="421854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Szerzői alkotásnak minősül a törvény szerint:</a:t>
            </a:r>
          </a:p>
          <a:p>
            <a:pPr lvl="1">
              <a:buFont typeface="Wingdings" pitchFamily="2" charset="2"/>
              <a:buChar char="q"/>
            </a:pPr>
            <a:r>
              <a:rPr lang="hu-HU" dirty="0" smtClean="0"/>
              <a:t>Irodalmi, zenei mű</a:t>
            </a:r>
          </a:p>
          <a:p>
            <a:pPr lvl="1">
              <a:buFont typeface="Wingdings" pitchFamily="2" charset="2"/>
              <a:buChar char="q"/>
            </a:pPr>
            <a:r>
              <a:rPr lang="hu-HU" dirty="0" smtClean="0"/>
              <a:t>Film</a:t>
            </a:r>
          </a:p>
          <a:p>
            <a:pPr lvl="1">
              <a:buFont typeface="Wingdings" pitchFamily="2" charset="2"/>
              <a:buChar char="q"/>
            </a:pPr>
            <a:r>
              <a:rPr lang="hu-HU" dirty="0" smtClean="0"/>
              <a:t>Szobor, fénykép</a:t>
            </a:r>
          </a:p>
          <a:p>
            <a:pPr lvl="1">
              <a:buFont typeface="Wingdings" pitchFamily="2" charset="2"/>
              <a:buChar char="q"/>
            </a:pPr>
            <a:r>
              <a:rPr lang="hu-HU" dirty="0" smtClean="0"/>
              <a:t>Számítógépes program, adatbázis</a:t>
            </a:r>
          </a:p>
          <a:p>
            <a:pPr lvl="1">
              <a:buFont typeface="Wingdings" pitchFamily="2" charset="2"/>
              <a:buChar char="q"/>
            </a:pPr>
            <a:r>
              <a:rPr lang="hu-HU" dirty="0" smtClean="0"/>
              <a:t>Építészeti tervrajz, térkép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3384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6887" y="154004"/>
            <a:ext cx="7704667" cy="859858"/>
          </a:xfrm>
        </p:spPr>
        <p:txBody>
          <a:bodyPr/>
          <a:lstStyle/>
          <a:p>
            <a:r>
              <a:rPr lang="hu-HU" dirty="0" smtClean="0"/>
              <a:t>A szerzőt megillető jogok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11008" y="1607419"/>
            <a:ext cx="7704667" cy="37956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A szerzőt megillető jogok lehetnek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Személyhez fűződő jogok- </a:t>
            </a:r>
            <a:r>
              <a:rPr lang="hu-HU" dirty="0" smtClean="0"/>
              <a:t>nem szűnnek meg a védelmi idő után sem!</a:t>
            </a:r>
          </a:p>
          <a:p>
            <a:pPr lvl="1"/>
            <a:r>
              <a:rPr lang="hu-HU" dirty="0" smtClean="0"/>
              <a:t>Más nem nevezheti magát a mű szerzőjének</a:t>
            </a:r>
          </a:p>
          <a:p>
            <a:pPr lvl="1"/>
            <a:r>
              <a:rPr lang="hu-HU" dirty="0" smtClean="0"/>
              <a:t>A szerző kérheti nevének feltüntetését a művön</a:t>
            </a:r>
          </a:p>
          <a:p>
            <a:pPr lvl="1"/>
            <a:r>
              <a:rPr lang="hu-HU" dirty="0" smtClean="0"/>
              <a:t>Engedélye nélkül nem lehet megváltoztatni a művet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Vagyoni jogok</a:t>
            </a:r>
          </a:p>
          <a:p>
            <a:pPr lvl="1"/>
            <a:r>
              <a:rPr lang="hu-HU" dirty="0" smtClean="0"/>
              <a:t>Pénzt kérhet a műve használatért</a:t>
            </a:r>
          </a:p>
          <a:p>
            <a:pPr lvl="1"/>
            <a:r>
              <a:rPr lang="hu-HU" dirty="0" smtClean="0"/>
              <a:t>Előadhatja, terjesztheti,</a:t>
            </a:r>
          </a:p>
          <a:p>
            <a:pPr lvl="1"/>
            <a:r>
              <a:rPr lang="hu-HU" dirty="0" smtClean="0"/>
              <a:t>Örökölni is lehet vagyoni jogokat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0446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8760" y="288757"/>
            <a:ext cx="7969362" cy="1331496"/>
          </a:xfrm>
        </p:spPr>
        <p:txBody>
          <a:bodyPr/>
          <a:lstStyle/>
          <a:p>
            <a:r>
              <a:rPr lang="hu-HU" dirty="0" smtClean="0"/>
              <a:t>A szoftverekre vonatkozó szerzői jog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896177"/>
            <a:ext cx="7704667" cy="4103639"/>
          </a:xfrm>
        </p:spPr>
        <p:txBody>
          <a:bodyPr/>
          <a:lstStyle/>
          <a:p>
            <a:r>
              <a:rPr lang="hu-HU" dirty="0" smtClean="0"/>
              <a:t>A szerzői jog szerint a szoftver a létrehozó cég vagy személy szellemi tulajdona</a:t>
            </a:r>
          </a:p>
          <a:p>
            <a:r>
              <a:rPr lang="hu-HU" dirty="0" smtClean="0"/>
              <a:t>A szerző engedélye nélküli használata, másolása törvénybe ütköző cselekedet.</a:t>
            </a:r>
          </a:p>
          <a:p>
            <a:r>
              <a:rPr lang="hu-HU" dirty="0" smtClean="0"/>
              <a:t>A licenc szerződés határozza meg, hogy a jogtulajdonos milyen feltételekkel engedi a szoftver használatát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22412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8011" y="96251"/>
            <a:ext cx="7704667" cy="1033113"/>
          </a:xfrm>
        </p:spPr>
        <p:txBody>
          <a:bodyPr/>
          <a:lstStyle/>
          <a:p>
            <a:r>
              <a:rPr lang="hu-HU" dirty="0" smtClean="0"/>
              <a:t>Szoftver licenc fajtái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65013" y="1889761"/>
            <a:ext cx="7704667" cy="3561415"/>
          </a:xfrm>
        </p:spPr>
        <p:txBody>
          <a:bodyPr/>
          <a:lstStyle/>
          <a:p>
            <a:r>
              <a:rPr lang="hu-HU" dirty="0" smtClean="0"/>
              <a:t>Kereskedelmi programok</a:t>
            </a:r>
          </a:p>
          <a:p>
            <a:r>
              <a:rPr lang="hu-HU" dirty="0" smtClean="0"/>
              <a:t>Shareware programok (</a:t>
            </a:r>
            <a:r>
              <a:rPr lang="hu-HU" dirty="0" err="1" smtClean="0"/>
              <a:t>Trial</a:t>
            </a:r>
            <a:r>
              <a:rPr lang="hu-HU" dirty="0" smtClean="0"/>
              <a:t>, </a:t>
            </a:r>
            <a:r>
              <a:rPr lang="hu-HU" dirty="0" err="1" smtClean="0"/>
              <a:t>Demo</a:t>
            </a:r>
            <a:r>
              <a:rPr lang="hu-HU" dirty="0" smtClean="0"/>
              <a:t>)</a:t>
            </a:r>
          </a:p>
          <a:p>
            <a:r>
              <a:rPr lang="hu-HU" dirty="0" smtClean="0"/>
              <a:t>Freeware programok</a:t>
            </a:r>
          </a:p>
          <a:p>
            <a:r>
              <a:rPr lang="hu-HU" dirty="0" smtClean="0"/>
              <a:t>Szabad szoftverek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4336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2287" y="446234"/>
            <a:ext cx="7704667" cy="917609"/>
          </a:xfrm>
        </p:spPr>
        <p:txBody>
          <a:bodyPr>
            <a:normAutofit/>
          </a:bodyPr>
          <a:lstStyle/>
          <a:p>
            <a:r>
              <a:rPr lang="hu-HU" dirty="0" smtClean="0"/>
              <a:t>Kereskedelmi programok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8563" y="1831480"/>
            <a:ext cx="7704667" cy="3593867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Pénzért lehet megvásárolni a licencet</a:t>
            </a:r>
          </a:p>
          <a:p>
            <a:r>
              <a:rPr lang="hu-HU" dirty="0" smtClean="0"/>
              <a:t>Általában védett márkanévvel, gyártóval kötött szerződés alapján forgalmazhatóak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 Csak az ilyen forgalmazótól vett szoftver jogtiszta</a:t>
            </a:r>
            <a:endParaRPr lang="hu-HU" dirty="0" smtClean="0"/>
          </a:p>
          <a:p>
            <a:r>
              <a:rPr lang="hu-HU" dirty="0" smtClean="0"/>
              <a:t>Ügyfélszolgálat, technikai tanácsadás járulhat hozzá (meghatározott ideig)</a:t>
            </a:r>
          </a:p>
          <a:p>
            <a:r>
              <a:rPr lang="hu-HU" dirty="0" smtClean="0"/>
              <a:t>Ilyen szoftver pl. Windows különböző változatai, a Microsoft Office, Adobe  </a:t>
            </a:r>
            <a:r>
              <a:rPr lang="hu-HU" dirty="0" err="1" smtClean="0"/>
              <a:t>Dreamweaver</a:t>
            </a:r>
            <a:r>
              <a:rPr lang="hu-HU" dirty="0" smtClean="0"/>
              <a:t> (weblapszerkesztő) stb.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7636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152</TotalTime>
  <Words>617</Words>
  <Application>Microsoft Office PowerPoint</Application>
  <PresentationFormat>Diavetítés a képernyőre (4:3 oldalarány)</PresentationFormat>
  <Paragraphs>75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Corbel</vt:lpstr>
      <vt:lpstr>Wingdings</vt:lpstr>
      <vt:lpstr>Parallaxis</vt:lpstr>
      <vt:lpstr>A szerzői jog</vt:lpstr>
      <vt:lpstr>A tétel- szerzői jog</vt:lpstr>
      <vt:lpstr>A szerzői jogról szóló törvény</vt:lpstr>
      <vt:lpstr>A szerzői jog keletkezése</vt:lpstr>
      <vt:lpstr>A szerzői alkotás</vt:lpstr>
      <vt:lpstr>A szerzőt megillető jogok</vt:lpstr>
      <vt:lpstr>A szoftverekre vonatkozó szerzői jog</vt:lpstr>
      <vt:lpstr>Szoftver licenc fajtái</vt:lpstr>
      <vt:lpstr>Kereskedelmi programok jellemzői</vt:lpstr>
      <vt:lpstr>Shareware programok jellemzői</vt:lpstr>
      <vt:lpstr>Freeware programok</vt:lpstr>
      <vt:lpstr>Szabad szoftverek</vt:lpstr>
      <vt:lpstr>Egyéb szoftverkategóriák</vt:lpstr>
      <vt:lpstr>OEM szoftverek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szerzői jog</dc:title>
  <dc:creator>Misi</dc:creator>
  <cp:lastModifiedBy>Misi</cp:lastModifiedBy>
  <cp:revision>27</cp:revision>
  <dcterms:created xsi:type="dcterms:W3CDTF">2016-04-21T13:38:44Z</dcterms:created>
  <dcterms:modified xsi:type="dcterms:W3CDTF">2017-05-07T09:03:13Z</dcterms:modified>
</cp:coreProperties>
</file>