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4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A0BF0A-0F50-4D8D-925E-390971DE83B3}" type="datetimeFigureOut">
              <a:rPr lang="hu-HU" smtClean="0"/>
              <a:pPr/>
              <a:t>2016.05.24.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EDD57E-4DC9-4CE3-9F11-ADE9BE77CC1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Kommunikáció, Tömegkommunikáció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738006"/>
            <a:ext cx="5256584" cy="611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866360"/>
          </a:xfrm>
        </p:spPr>
        <p:txBody>
          <a:bodyPr/>
          <a:lstStyle/>
          <a:p>
            <a:pPr algn="ctr"/>
            <a:r>
              <a:rPr lang="hu-HU" dirty="0" smtClean="0"/>
              <a:t>A televízió megjelenése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hu-HU" dirty="0" smtClean="0"/>
              <a:t>Az elektromágneses hullámok segítségével képi információ továbbítására is lehetőség nyílt</a:t>
            </a:r>
          </a:p>
          <a:p>
            <a:r>
              <a:rPr lang="hu-HU" dirty="0" smtClean="0"/>
              <a:t>Az 1930-as években indulnak el az első kísérleti televízió adások</a:t>
            </a:r>
          </a:p>
          <a:p>
            <a:r>
              <a:rPr lang="hu-HU" dirty="0" smtClean="0"/>
              <a:t>A televíziónak már a szórakoztatás a legfontosabb célja, nem a hírközlés</a:t>
            </a:r>
          </a:p>
          <a:p>
            <a:r>
              <a:rPr lang="hu-HU" dirty="0" smtClean="0"/>
              <a:t>Mozgókép továbbítására képes</a:t>
            </a:r>
            <a:r>
              <a:rPr lang="hu-HU" dirty="0" smtClean="0">
                <a:sym typeface="Wingdings" pitchFamily="2" charset="2"/>
              </a:rPr>
              <a:t> időhöz kötött szórakozás!</a:t>
            </a:r>
          </a:p>
          <a:p>
            <a:r>
              <a:rPr lang="hu-HU" dirty="0" smtClean="0">
                <a:sym typeface="Wingdings" pitchFamily="2" charset="2"/>
              </a:rPr>
              <a:t>A történéseket valós időben lehet követni élő adás esetén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66360"/>
          </a:xfrm>
        </p:spPr>
        <p:txBody>
          <a:bodyPr/>
          <a:lstStyle/>
          <a:p>
            <a:pPr algn="ctr"/>
            <a:r>
              <a:rPr lang="hu-HU" dirty="0" smtClean="0"/>
              <a:t>Az eső televíziók egyike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58097"/>
            <a:ext cx="5184576" cy="410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866360"/>
          </a:xfrm>
        </p:spPr>
        <p:txBody>
          <a:bodyPr>
            <a:normAutofit/>
          </a:bodyPr>
          <a:lstStyle/>
          <a:p>
            <a:r>
              <a:rPr lang="hu-HU" dirty="0" smtClean="0"/>
              <a:t>A rádió és televízió napjainkban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 rádió veszített korábbi jelentőségéből, elsősorban zenehallgatásra használják.</a:t>
            </a:r>
          </a:p>
          <a:p>
            <a:r>
              <a:rPr lang="hu-HU" dirty="0" smtClean="0"/>
              <a:t>Magyarországon a rendszerváltás előtt (1989) csak az állami rádió és tv működhetett  </a:t>
            </a:r>
          </a:p>
          <a:p>
            <a:r>
              <a:rPr lang="hu-HU" dirty="0" smtClean="0"/>
              <a:t> A rendszerváltás után nagyon sok kereskedelmi rádióadás indult, nagy részük regionális, helyi adásként.</a:t>
            </a:r>
          </a:p>
          <a:p>
            <a:r>
              <a:rPr lang="hu-HU" dirty="0" smtClean="0"/>
              <a:t>A rendszerváltás után megjelentek kábel-tv szolgáltatások</a:t>
            </a:r>
          </a:p>
          <a:p>
            <a:r>
              <a:rPr lang="hu-HU" dirty="0" smtClean="0"/>
              <a:t>1997-től indultak el  a kábelhez nem kötött kereskedelmi televíziók, a TV2 és az RTL-KLUB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8296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Etikai kérdések a mai médiában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Napjainkban a média a legfontosabb tömeg-befolyásolási eszköz (politikailag, gazdaságilag egyaránt)</a:t>
            </a:r>
          </a:p>
          <a:p>
            <a:r>
              <a:rPr lang="hu-HU" dirty="0" smtClean="0"/>
              <a:t> A tv műsorok nagy anyagi ráfordítást igényelnek, így nem férhet mindenki hozzá egyenlően a médiához</a:t>
            </a:r>
          </a:p>
          <a:p>
            <a:r>
              <a:rPr lang="hu-HU" dirty="0" smtClean="0"/>
              <a:t>Gyakran torzulnak a hírek</a:t>
            </a:r>
            <a:r>
              <a:rPr lang="hu-HU" dirty="0" smtClean="0">
                <a:sym typeface="Wingdings" pitchFamily="2" charset="2"/>
              </a:rPr>
              <a:t> saját igényüknek megfelelően akarják befolyásolni az embereket a médiumok</a:t>
            </a:r>
            <a:endParaRPr lang="hu-HU" dirty="0" smtClean="0"/>
          </a:p>
          <a:p>
            <a:r>
              <a:rPr lang="hu-HU" dirty="0" smtClean="0"/>
              <a:t>A sajtószabadság törvényileg biztosított</a:t>
            </a:r>
            <a:r>
              <a:rPr lang="hu-HU" dirty="0" smtClean="0">
                <a:sym typeface="Wingdings" pitchFamily="2" charset="2"/>
              </a:rPr>
              <a:t> nem lehet senkit felelőségre vonni meggyőzősére, véleménye miatt</a:t>
            </a:r>
          </a:p>
          <a:p>
            <a:r>
              <a:rPr lang="hu-HU" dirty="0" smtClean="0">
                <a:sym typeface="Wingdings" pitchFamily="2" charset="2"/>
              </a:rPr>
              <a:t> Az emberek személyiségi jogait a médiának is tiszteletben kell tartanisenkit nem lehet engedélye nélkül megjeleníteni, személyes  adatait közölni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66360"/>
          </a:xfrm>
        </p:spPr>
        <p:txBody>
          <a:bodyPr/>
          <a:lstStyle/>
          <a:p>
            <a:pPr algn="ctr"/>
            <a:r>
              <a:rPr lang="hu-HU" dirty="0" smtClean="0"/>
              <a:t>A telefon fejlődése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hu-HU" dirty="0" smtClean="0"/>
              <a:t>A telefont Graham Bell fejlesztette ki 1876-ben.</a:t>
            </a:r>
          </a:p>
          <a:p>
            <a:r>
              <a:rPr lang="hu-HU" dirty="0" smtClean="0"/>
              <a:t>A hangot elektromos jelé alakítja át és vezetéken továbbítja.</a:t>
            </a:r>
          </a:p>
          <a:p>
            <a:r>
              <a:rPr lang="hu-HU" dirty="0" smtClean="0"/>
              <a:t>A személyes kommunikáció eszköze</a:t>
            </a:r>
            <a:r>
              <a:rPr lang="hu-HU" dirty="0" smtClean="0">
                <a:sym typeface="Wingdings" pitchFamily="2" charset="2"/>
              </a:rPr>
              <a:t> két ember beszélgethet.</a:t>
            </a:r>
          </a:p>
          <a:p>
            <a:r>
              <a:rPr lang="hu-HU" dirty="0" smtClean="0"/>
              <a:t>A telefonközpont teszi lehetővé, hogy szélesebb körben működjön</a:t>
            </a:r>
            <a:r>
              <a:rPr lang="hu-HU" dirty="0" smtClean="0">
                <a:sym typeface="Wingdings" pitchFamily="2" charset="2"/>
              </a:rPr>
              <a:t> választhatok kivel akarok beszélni</a:t>
            </a:r>
          </a:p>
          <a:p>
            <a:pPr marL="252000" indent="-252000"/>
            <a:r>
              <a:rPr lang="hu-HU" dirty="0" smtClean="0">
                <a:sym typeface="Wingdings" pitchFamily="2" charset="2"/>
              </a:rPr>
              <a:t>Az első  telefonközpontot Puskás Tivadar hozta létre.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mobiltelefonok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Napjainkban a vezetékes telefon mellett már a mobiltelefonok a meghatározóak.</a:t>
            </a:r>
          </a:p>
          <a:p>
            <a:r>
              <a:rPr lang="hu-HU" dirty="0" smtClean="0"/>
              <a:t>1990-es évektől terjedtek el</a:t>
            </a:r>
            <a:r>
              <a:rPr lang="hu-HU" dirty="0" smtClean="0">
                <a:sym typeface="Wingdings" pitchFamily="2" charset="2"/>
              </a:rPr>
              <a:t> egyre olcsóbbak lettek</a:t>
            </a:r>
            <a:endParaRPr lang="hu-HU" dirty="0" smtClean="0"/>
          </a:p>
          <a:p>
            <a:r>
              <a:rPr lang="hu-HU" dirty="0" smtClean="0"/>
              <a:t>Vezeték nélkül képesek továbbítani az információt</a:t>
            </a:r>
          </a:p>
          <a:p>
            <a:r>
              <a:rPr lang="hu-HU" dirty="0" smtClean="0"/>
              <a:t>A beszélgetések mellett lehetőség van szöveges (SMS)  vagy képi információ küldésére is (MMS)</a:t>
            </a:r>
          </a:p>
          <a:p>
            <a:r>
              <a:rPr lang="hu-HU" dirty="0" smtClean="0"/>
              <a:t>A mobiltelefonok fejlődése folyamatos</a:t>
            </a:r>
          </a:p>
          <a:p>
            <a:r>
              <a:rPr lang="hu-HU" dirty="0" smtClean="0"/>
              <a:t>Ma már az </a:t>
            </a:r>
            <a:r>
              <a:rPr lang="hu-HU" dirty="0" err="1" smtClean="0"/>
              <a:t>okostelefonok</a:t>
            </a:r>
            <a:r>
              <a:rPr lang="hu-HU" dirty="0" smtClean="0"/>
              <a:t>  a jellemzőek</a:t>
            </a:r>
            <a:r>
              <a:rPr lang="hu-HU" dirty="0" smtClean="0">
                <a:sym typeface="Wingdings" pitchFamily="2" charset="2"/>
              </a:rPr>
              <a:t> internetezni is lehet velük!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3178696" cy="2448272"/>
          </a:xfrm>
        </p:spPr>
        <p:txBody>
          <a:bodyPr>
            <a:normAutofit/>
          </a:bodyPr>
          <a:lstStyle/>
          <a:p>
            <a:r>
              <a:rPr lang="hu-HU" sz="4000" dirty="0" smtClean="0"/>
              <a:t>Mobiltelefonok fejlődése</a:t>
            </a:r>
            <a:endParaRPr lang="hu-H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980728"/>
            <a:ext cx="540438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964488" cy="926976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Az internet szerepe a kommunikációban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r>
              <a:rPr lang="hu-HU" dirty="0" smtClean="0"/>
              <a:t>Az internet megjelenése a XX. század végén alapvetően átalakította a kommunikációt</a:t>
            </a:r>
          </a:p>
          <a:p>
            <a:r>
              <a:rPr lang="hu-HU" dirty="0" smtClean="0"/>
              <a:t>Az internet egy világméretű ,összekapcsolt számítógépekből álló hálózat.</a:t>
            </a:r>
          </a:p>
          <a:p>
            <a:r>
              <a:rPr lang="hu-HU" dirty="0" smtClean="0"/>
              <a:t>A többi kommunikációs eszközt is átalakította</a:t>
            </a:r>
            <a:r>
              <a:rPr lang="hu-HU" dirty="0" smtClean="0">
                <a:sym typeface="Wingdings" pitchFamily="2" charset="2"/>
              </a:rPr>
              <a:t> megjelentek az internetes újságok, rádiók, tv-adások.</a:t>
            </a:r>
          </a:p>
          <a:p>
            <a:r>
              <a:rPr lang="hu-HU" dirty="0" smtClean="0">
                <a:sym typeface="Wingdings" pitchFamily="2" charset="2"/>
              </a:rPr>
              <a:t>Az interneten a személyes kommunikációra is többféle lehetőség nyílik (e-mail, chat).</a:t>
            </a:r>
          </a:p>
          <a:p>
            <a:r>
              <a:rPr lang="hu-HU" dirty="0" smtClean="0">
                <a:sym typeface="Wingdings" pitchFamily="2" charset="2"/>
              </a:rPr>
              <a:t>Az egyes emberek is közölhetnek információt sok emberrel (weblap, </a:t>
            </a:r>
            <a:r>
              <a:rPr lang="hu-HU" dirty="0" err="1" smtClean="0">
                <a:sym typeface="Wingdings" pitchFamily="2" charset="2"/>
              </a:rPr>
              <a:t>blog</a:t>
            </a:r>
            <a:r>
              <a:rPr lang="hu-HU" dirty="0" smtClean="0">
                <a:sym typeface="Wingdings" pitchFamily="2" charset="2"/>
              </a:rPr>
              <a:t>,)</a:t>
            </a:r>
          </a:p>
          <a:p>
            <a:pPr marL="0" indent="0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3970784" cy="1644792"/>
          </a:xfrm>
        </p:spPr>
        <p:txBody>
          <a:bodyPr>
            <a:normAutofit/>
          </a:bodyPr>
          <a:lstStyle/>
          <a:p>
            <a:r>
              <a:rPr lang="hu-HU" dirty="0" smtClean="0"/>
              <a:t>Az internet felépítése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620688"/>
            <a:ext cx="572413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931224" cy="79435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 tétel- Tömegkommunikáció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Mit tud az elmúlt száz év kommunikációs szokásairól, abban milyen fejlődési tendenciák fedezhetőek fel? Miként alakította át a technikai fejlődés az emberek hétköznapjait a kommunikáció és a tömegkommunikáció fejlődése kapcsán? Milyen etikai kérdéseket vet fel a korszerű tömegkommunikáció (napilapok, rádió, televízió) elterjedése?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931224" cy="86636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kommunikáció fejlődési iránya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kommunikáció fejlődésében a legfontosabb változások: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a személyes kommunikációban az új technikai eszközök megjelenése,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hu-HU" dirty="0" smtClean="0"/>
              <a:t> valamint a tömegkommunikáció kialakulása.</a:t>
            </a:r>
          </a:p>
          <a:p>
            <a:r>
              <a:rPr lang="hu-HU" dirty="0" smtClean="0"/>
              <a:t>A személyes kommunikálóban alapvetően az új technikai eszközök hoztak változást (telefon, távíró,számítógép)</a:t>
            </a:r>
          </a:p>
          <a:p>
            <a:r>
              <a:rPr lang="hu-HU" dirty="0" smtClean="0"/>
              <a:t>A tömegkommunikáció fejlődésének szakaszai:</a:t>
            </a:r>
          </a:p>
          <a:p>
            <a:pPr lvl="1"/>
            <a:r>
              <a:rPr lang="hu-HU" dirty="0" smtClean="0"/>
              <a:t>Az újságok tömegessé válása</a:t>
            </a:r>
          </a:p>
          <a:p>
            <a:pPr lvl="1"/>
            <a:r>
              <a:rPr lang="hu-HU" dirty="0" smtClean="0"/>
              <a:t>A rádió, tv- adások megjelenése</a:t>
            </a:r>
          </a:p>
          <a:p>
            <a:pPr lvl="1"/>
            <a:r>
              <a:rPr lang="hu-HU" dirty="0" smtClean="0"/>
              <a:t>Az internetes kommunikáció kialakulása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571184" cy="93836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tömegkommunikáció jellemzői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r>
              <a:rPr lang="hu-HU" dirty="0" smtClean="0"/>
              <a:t> A kommunikáció egyik formája</a:t>
            </a:r>
          </a:p>
          <a:p>
            <a:r>
              <a:rPr lang="hu-HU" dirty="0" smtClean="0"/>
              <a:t>A vevő oldalon nagyon sok ember van (célközönség)</a:t>
            </a:r>
          </a:p>
          <a:p>
            <a:r>
              <a:rPr lang="hu-HU" dirty="0" smtClean="0"/>
              <a:t>A csatorna mindig valamilyen tömegtájékoztatási eszköz (média)</a:t>
            </a:r>
          </a:p>
          <a:p>
            <a:r>
              <a:rPr lang="hu-HU" dirty="0" smtClean="0"/>
              <a:t>Erre szakosodott intézmények végzik</a:t>
            </a:r>
          </a:p>
          <a:p>
            <a:r>
              <a:rPr lang="hu-HU" dirty="0" smtClean="0"/>
              <a:t>Képzett szakemberek irányítják</a:t>
            </a:r>
          </a:p>
          <a:p>
            <a:r>
              <a:rPr lang="hu-HU" dirty="0" smtClean="0"/>
              <a:t>Az üzenet mindig nyilvános és széles közönségnek szól</a:t>
            </a:r>
          </a:p>
          <a:p>
            <a:r>
              <a:rPr lang="hu-HU" dirty="0" smtClean="0"/>
              <a:t>Hagyományosan egyirányú, a vevő részéről nincs közvetlen visszacsatolás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tömegkommunikáció kialakulása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Az írott újság volt az első kommunikációs eszköz</a:t>
            </a:r>
          </a:p>
          <a:p>
            <a:r>
              <a:rPr lang="hu-HU" dirty="0" smtClean="0"/>
              <a:t>A könyvnyomtatás felfedezése tette lehetővé az újságok nyomtatását </a:t>
            </a:r>
            <a:r>
              <a:rPr lang="hu-HU" smtClean="0"/>
              <a:t>(1450-es </a:t>
            </a:r>
            <a:r>
              <a:rPr lang="hu-HU" dirty="0" smtClean="0"/>
              <a:t>évek-Gutenberg)</a:t>
            </a:r>
          </a:p>
          <a:p>
            <a:r>
              <a:rPr lang="hu-HU" dirty="0" smtClean="0"/>
              <a:t> A XIX. századtól jelennek meg nagyobb példányszámban az újságok</a:t>
            </a:r>
            <a:r>
              <a:rPr lang="hu-HU" dirty="0" smtClean="0">
                <a:sym typeface="Wingdings" pitchFamily="2" charset="2"/>
              </a:rPr>
              <a:t> a közlekedés fejlődése lehetővé tette az emberekhez való eljuttatását is!</a:t>
            </a:r>
            <a:endParaRPr lang="hu-HU" dirty="0" smtClean="0"/>
          </a:p>
          <a:p>
            <a:r>
              <a:rPr lang="hu-HU" dirty="0" smtClean="0"/>
              <a:t>Az újságok elsődleges feladata a hírközlés (információ közlés) volt</a:t>
            </a:r>
          </a:p>
          <a:p>
            <a:r>
              <a:rPr lang="hu-HU" dirty="0" smtClean="0"/>
              <a:t>A XX. században egyre inkább az emberek befolyásolására is törekedtek (politikailag, gazdaságilag-mit vegyenek az emberek</a:t>
            </a:r>
            <a:r>
              <a:rPr lang="hu-HU" dirty="0" smtClean="0">
                <a:sym typeface="Wingdings" pitchFamily="2" charset="2"/>
              </a:rPr>
              <a:t> reklám)</a:t>
            </a:r>
          </a:p>
          <a:p>
            <a:r>
              <a:rPr lang="hu-HU" dirty="0" smtClean="0">
                <a:sym typeface="Wingdings" pitchFamily="2" charset="2"/>
              </a:rPr>
              <a:t> Fontos a célközönség, hogy milyen érdeklődésű embereknek szánják az újságot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7211144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Az újságok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hu-HU" b="1" dirty="0" smtClean="0">
                <a:solidFill>
                  <a:srgbClr val="FF0000"/>
                </a:solidFill>
              </a:rPr>
              <a:t>Napilapok</a:t>
            </a:r>
          </a:p>
          <a:p>
            <a:pPr lvl="1"/>
            <a:r>
              <a:rPr lang="hu-HU" dirty="0" smtClean="0"/>
              <a:t>Minden nap megjelennek</a:t>
            </a:r>
          </a:p>
          <a:p>
            <a:pPr lvl="1"/>
            <a:r>
              <a:rPr lang="hu-HU" dirty="0" smtClean="0"/>
              <a:t> Alapvetően híreket közölnek</a:t>
            </a:r>
          </a:p>
          <a:p>
            <a:pPr lvl="1"/>
            <a:r>
              <a:rPr lang="hu-HU" dirty="0" smtClean="0"/>
              <a:t>Gyakran nyíltan vállalják, hogy  mely politikai irányzattal szimpatizál a tulajdonos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Folyóiratok, magazinok</a:t>
            </a:r>
          </a:p>
          <a:p>
            <a:pPr lvl="1"/>
            <a:r>
              <a:rPr lang="hu-HU" dirty="0"/>
              <a:t>R</a:t>
            </a:r>
            <a:r>
              <a:rPr lang="hu-HU" dirty="0" smtClean="0"/>
              <a:t>itkában jelennek meg (hetente, havonta)</a:t>
            </a:r>
          </a:p>
          <a:p>
            <a:pPr lvl="1"/>
            <a:r>
              <a:rPr lang="hu-HU" dirty="0" smtClean="0"/>
              <a:t>Általában egy-egy területhez, érdeklődési körhöz kapcsolódnak (pl. horgász magazin, autós magazin)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66360"/>
          </a:xfrm>
        </p:spPr>
        <p:txBody>
          <a:bodyPr/>
          <a:lstStyle/>
          <a:p>
            <a:pPr algn="ctr"/>
            <a:r>
              <a:rPr lang="hu-HU" dirty="0" smtClean="0"/>
              <a:t>A hírügynökségek kialakulása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 gazdaság fejlődése, a mindennapi élet bonyolultabbá válása fokozta a hírek iránti igényeket</a:t>
            </a:r>
          </a:p>
          <a:p>
            <a:r>
              <a:rPr lang="hu-HU" dirty="0" smtClean="0"/>
              <a:t>Az újságok hírellátását alapvetően erre szakosodott vállalkozások, a hírügynökségek végzik</a:t>
            </a:r>
          </a:p>
          <a:p>
            <a:r>
              <a:rPr lang="hu-HU" dirty="0" smtClean="0"/>
              <a:t>Vannak magán-hírügynökségek és állami hírügynökségek</a:t>
            </a:r>
          </a:p>
          <a:p>
            <a:pPr lvl="1"/>
            <a:r>
              <a:rPr lang="hu-HU" dirty="0" smtClean="0"/>
              <a:t>1835-ben Charles-Louis Havas alapította az első hírügynökséget Párizsban</a:t>
            </a:r>
            <a:r>
              <a:rPr lang="hu-HU" dirty="0" smtClean="0">
                <a:sym typeface="Wingdings" pitchFamily="2" charset="2"/>
              </a:rPr>
              <a:t> </a:t>
            </a:r>
            <a:endParaRPr lang="hu-HU" dirty="0" smtClean="0"/>
          </a:p>
          <a:p>
            <a:r>
              <a:rPr lang="hu-HU" dirty="0" smtClean="0"/>
              <a:t>A távíró megjelenése (1839) felgyorsítja a híráramlást-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hu-HU" dirty="0" smtClean="0">
                <a:sym typeface="Wingdings" pitchFamily="2" charset="2"/>
              </a:rPr>
              <a:t> </a:t>
            </a:r>
            <a:r>
              <a:rPr lang="hu-HU" dirty="0" smtClean="0">
                <a:solidFill>
                  <a:srgbClr val="FF0000"/>
                </a:solidFill>
                <a:sym typeface="Wingdings" pitchFamily="2" charset="2"/>
              </a:rPr>
              <a:t>sokkal több hír, sokkal rövidebb idő alatt elérhető!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66360"/>
          </a:xfrm>
        </p:spPr>
        <p:txBody>
          <a:bodyPr/>
          <a:lstStyle/>
          <a:p>
            <a:pPr algn="ctr"/>
            <a:r>
              <a:rPr lang="hu-HU" dirty="0" smtClean="0"/>
              <a:t>A rádió megjelenése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hu-HU" dirty="0" smtClean="0"/>
              <a:t>Az elektromossághoz kapcsolódó kutatások, új találmányok tették lehetővé a a rádió kifejlesztését a XIX. század végén. (Tesla,Marconi, Popov)</a:t>
            </a:r>
          </a:p>
          <a:p>
            <a:r>
              <a:rPr lang="hu-HU" dirty="0" smtClean="0"/>
              <a:t>elektromágneses </a:t>
            </a:r>
            <a:r>
              <a:rPr lang="hu-HU" dirty="0" smtClean="0"/>
              <a:t>hullámok továbbítják  a hangot</a:t>
            </a:r>
          </a:p>
          <a:p>
            <a:r>
              <a:rPr lang="hu-HU" dirty="0" smtClean="0"/>
              <a:t>A XX. század első felében a rádió lett a leggyorsabb , legtöbb emberhez eljutni képes tömegkommunikációs eszköz</a:t>
            </a:r>
          </a:p>
          <a:p>
            <a:r>
              <a:rPr lang="hu-HU" dirty="0" smtClean="0"/>
              <a:t>Az újságokhoz képest gyorsabb, több emberhez jut el, ugyanakkor időhöz kötött (nem lehet visszakeresni a híreket-aki éppen hallgatja az hallja)</a:t>
            </a:r>
          </a:p>
          <a:p>
            <a:r>
              <a:rPr lang="hu-HU" dirty="0" smtClean="0"/>
              <a:t> 1920-ban az USA-ban indult el az első rádió adás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hu-HU" dirty="0" smtClean="0"/>
              <a:t>Marconi rádiója (szikratávírója)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6866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851</Words>
  <Application>Microsoft Office PowerPoint</Application>
  <PresentationFormat>Diavetítés a képernyőre (4:3 oldalarány)</PresentationFormat>
  <Paragraphs>88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Áramlás</vt:lpstr>
      <vt:lpstr>Kommunikáció, Tömegkommunikáció</vt:lpstr>
      <vt:lpstr>A tétel- Tömegkommunikáció</vt:lpstr>
      <vt:lpstr>A kommunikáció fejlődési iránya</vt:lpstr>
      <vt:lpstr>A tömegkommunikáció jellemzői</vt:lpstr>
      <vt:lpstr>A tömegkommunikáció kialakulása</vt:lpstr>
      <vt:lpstr>Az újságok típusai</vt:lpstr>
      <vt:lpstr>A hírügynökségek kialakulása</vt:lpstr>
      <vt:lpstr>A rádió megjelenése</vt:lpstr>
      <vt:lpstr>Marconi rádiója (szikratávírója)</vt:lpstr>
      <vt:lpstr>10. dia</vt:lpstr>
      <vt:lpstr>A televízió megjelenése</vt:lpstr>
      <vt:lpstr>Az eső televíziók egyike</vt:lpstr>
      <vt:lpstr>A rádió és televízió napjainkban</vt:lpstr>
      <vt:lpstr>Etikai kérdések a mai médiában</vt:lpstr>
      <vt:lpstr>A telefon fejlődése</vt:lpstr>
      <vt:lpstr>A mobiltelefonok</vt:lpstr>
      <vt:lpstr>Mobiltelefonok fejlődése</vt:lpstr>
      <vt:lpstr>Az internet szerepe a kommunikációban</vt:lpstr>
      <vt:lpstr>Az internet felépítése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Kommunikáció, Tömegkommunikáció</dc:title>
  <dc:creator>bajza</dc:creator>
  <cp:lastModifiedBy>Felhasználó</cp:lastModifiedBy>
  <cp:revision>22</cp:revision>
  <dcterms:created xsi:type="dcterms:W3CDTF">2016-04-22T07:49:37Z</dcterms:created>
  <dcterms:modified xsi:type="dcterms:W3CDTF">2016-05-24T10:34:32Z</dcterms:modified>
</cp:coreProperties>
</file>